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70" r:id="rId5"/>
    <p:sldId id="271" r:id="rId6"/>
    <p:sldId id="259" r:id="rId7"/>
    <p:sldId id="260" r:id="rId8"/>
    <p:sldId id="261" r:id="rId9"/>
    <p:sldId id="291" r:id="rId10"/>
    <p:sldId id="262" r:id="rId11"/>
    <p:sldId id="292" r:id="rId12"/>
    <p:sldId id="293" r:id="rId13"/>
    <p:sldId id="294" r:id="rId14"/>
    <p:sldId id="263" r:id="rId15"/>
    <p:sldId id="286" r:id="rId16"/>
    <p:sldId id="264" r:id="rId17"/>
    <p:sldId id="287" r:id="rId18"/>
    <p:sldId id="265" r:id="rId19"/>
    <p:sldId id="288" r:id="rId20"/>
    <p:sldId id="297" r:id="rId21"/>
    <p:sldId id="266" r:id="rId22"/>
    <p:sldId id="295" r:id="rId23"/>
    <p:sldId id="282" r:id="rId24"/>
    <p:sldId id="296" r:id="rId25"/>
    <p:sldId id="277" r:id="rId26"/>
    <p:sldId id="285" r:id="rId27"/>
    <p:sldId id="268" r:id="rId28"/>
    <p:sldId id="269" r:id="rId2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599" autoAdjust="0"/>
    <p:restoredTop sz="94660"/>
  </p:normalViewPr>
  <p:slideViewPr>
    <p:cSldViewPr snapToGrid="0">
      <p:cViewPr varScale="1">
        <p:scale>
          <a:sx n="59" d="100"/>
          <a:sy n="59" d="100"/>
        </p:scale>
        <p:origin x="1024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724759F-FD44-4315-83F5-8E4D4CB878C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4A1F5481-1B06-4E7A-AEFB-C460A6A82AE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E941F33-E7B3-4FD7-B461-65F1377EF6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32F4A6-B4FA-4A6C-A995-18855A693B54}" type="datetimeFigureOut">
              <a:rPr lang="ru-RU" smtClean="0"/>
              <a:t>06.03.2025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5CF37F1-72CB-4E10-A306-1D1FADDFFD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A921CF9-DE23-4428-B374-A6D5C25776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BCBA28-34A4-49EF-8353-985561725B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063600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674B289-69EB-4B41-AFA7-AC596EEDEA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A19DCF2-3E5F-46C6-B10A-B83A81ACF6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4512CCE-1BCA-4522-B47F-A90F5B2C8E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32F4A6-B4FA-4A6C-A995-18855A693B54}" type="datetimeFigureOut">
              <a:rPr lang="ru-RU" smtClean="0"/>
              <a:t>06.03.2025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6529201-4265-4465-BB45-78B441332C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A3700D5-89C3-4366-8269-253E74B92A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BCBA28-34A4-49EF-8353-985561725B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205889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B7B921D-A9F2-42B0-99B6-FE84D2B8A3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F1D08C5-74A7-4844-B8D3-E609188273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A93141E-306B-4143-BF6B-9FF7137D64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32F4A6-B4FA-4A6C-A995-18855A693B54}" type="datetimeFigureOut">
              <a:rPr lang="ru-RU" smtClean="0"/>
              <a:t>06.03.2025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0123E50-D973-42AD-920C-3BD63686E9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7BD9F36-198B-4854-BD05-CA8375F4F5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BCBA28-34A4-49EF-8353-985561725B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649672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4D66E4F-264F-493B-AD39-EA4539418C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7701880-EDFB-4150-B68B-64401D76A8E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E4FAA443-2B6B-48B1-BC9B-98DD264A2F8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9141F450-B029-436F-997F-F4F70812AA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32F4A6-B4FA-4A6C-A995-18855A693B54}" type="datetimeFigureOut">
              <a:rPr lang="ru-RU" smtClean="0"/>
              <a:t>06.03.2025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C5065B3A-50F1-47C3-9ADC-AD8F33F015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BBC54A2-F989-41A0-BD2A-A7756792BC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BCBA28-34A4-49EF-8353-985561725B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63250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9FA5F41-472D-4FC5-B7BD-BC7A81FE0C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8AEA44A-6D84-4CE8-BE69-8C589C5475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F891C087-2915-49EB-9B57-34080D7E2B0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58B71C64-8186-4D0B-BDA7-DCA6D22B15C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DE473629-A9D5-4751-B232-D9189CA13C3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0E3A11D8-F815-47AD-8A6D-321F800C1A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32F4A6-B4FA-4A6C-A995-18855A693B54}" type="datetimeFigureOut">
              <a:rPr lang="ru-RU" smtClean="0"/>
              <a:t>06.03.2025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0A862516-575E-45AE-9C72-D1D820DE69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9080393D-9450-483D-9D2A-2491402790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BCBA28-34A4-49EF-8353-985561725B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642532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2EB51F0-7830-494B-8936-5DD5873230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F2BB5BBE-DA1F-4CC1-83A7-9CCFB70053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32F4A6-B4FA-4A6C-A995-18855A693B54}" type="datetimeFigureOut">
              <a:rPr lang="ru-RU" smtClean="0"/>
              <a:t>06.03.2025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75A15911-4BA6-49AD-9745-48EDB1526B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7C377E03-374C-4FD2-A91E-D7C349A944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BCBA28-34A4-49EF-8353-985561725B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469289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6FA6D1E8-3EB4-45B9-AF75-F197D2C207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32F4A6-B4FA-4A6C-A995-18855A693B54}" type="datetimeFigureOut">
              <a:rPr lang="ru-RU" smtClean="0"/>
              <a:t>06.03.2025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0E480CF8-7C5E-4562-A499-689A7DCD44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3A42A209-1C2E-4AA1-88CD-1E68932202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BCBA28-34A4-49EF-8353-985561725B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736731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58DCE01-5972-42F8-B502-90AE581BEF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106AD63-C63D-4ED2-8767-1F65BC3A59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EB10A862-1E4C-4522-A6DA-CFF7B5479F9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1A8FD321-4F5F-4A96-947C-6B2BF9EC40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32F4A6-B4FA-4A6C-A995-18855A693B54}" type="datetimeFigureOut">
              <a:rPr lang="ru-RU" smtClean="0"/>
              <a:t>06.03.2025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5889F083-08AC-41C6-A2B6-C177DB6C83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75735E9D-C295-4CF6-99BA-0B7ADA735C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BCBA28-34A4-49EF-8353-985561725B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357534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7DDA644-DA19-4939-AC9D-A782D0E3DC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8327143E-46A2-4392-A5AC-1C887C0406B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0EEF2CBC-29CD-4A81-A959-ACEEA811B8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3575C04E-E05B-46EB-A196-01C8CFF870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32F4A6-B4FA-4A6C-A995-18855A693B54}" type="datetimeFigureOut">
              <a:rPr lang="ru-RU" smtClean="0"/>
              <a:t>06.03.2025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3ABCA640-86A8-4882-A648-1EB616852B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29A11C0A-D890-47E0-9B99-3BC6E7E8B5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BCBA28-34A4-49EF-8353-985561725B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405048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E206864-85BB-4C05-BAA4-A243933F46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FA9817AA-9910-49A4-940D-E6C6377E274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BC4322F-DF8A-4D6C-9D29-F3B4F3208B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32F4A6-B4FA-4A6C-A995-18855A693B54}" type="datetimeFigureOut">
              <a:rPr lang="ru-RU" smtClean="0"/>
              <a:t>06.03.2025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EA0C7C1-038D-4B4D-914B-468FF45C68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37C3AB7-E49D-4D25-8D11-C6067BD964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BCBA28-34A4-49EF-8353-985561725B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467432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B71CBD83-A7F8-402D-BAE4-E84FD8D71FE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6F0969FC-A167-41CE-907E-62FBDA89260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0AFA9BD-D78F-4698-8818-EAE7374329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32F4A6-B4FA-4A6C-A995-18855A693B54}" type="datetimeFigureOut">
              <a:rPr lang="ru-RU" smtClean="0"/>
              <a:t>06.03.2025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48F6A43-21C5-49C3-B6FF-DCA1C24BDA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5CB2BB9-96DD-49D5-9A04-837D61B4D4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BCBA28-34A4-49EF-8353-985561725B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631477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2B1399F-5EC3-432B-B876-AA2463757E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C1A581E-5AB5-473D-921A-B1EF8004DDA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27F44C3-1689-435E-8D30-EB95A9A6649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32F4A6-B4FA-4A6C-A995-18855A693B54}" type="datetimeFigureOut">
              <a:rPr lang="ru-RU" smtClean="0"/>
              <a:t>06.03.2025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B90B18A-F370-4E20-A7EC-84F2557843B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C5A9D6A-04E5-4B00-99D2-C97C21AE863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BCBA28-34A4-49EF-8353-985561725B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344932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thnologue.com/language/arb/?cf=1&amp;token=eyJhbGciOiJIUzI1NiIsInR5cCI6IkpXVCJ9.eyJjbGllbnRfaXAiOiI1LjI1NS4yMzEuMTQ3IiwiY291bnRyeSI6IlJVIiwidXNlcl9lbWFpbCI6IiIsImlzX2NvbnRyaWJ1dG9yIjpmYWxzZSwiaXNfYXV0aGVudGljYXRlZCI6ZmFsc2UsInBob3RvX3VybCI6IiIsInByb2ZpbGVfbmFtZSI6IiIsInJvbGUiOiIiLCJsZXZlbCI6IkZyZWUiLCJuZXR3b3JrX25hbWUiOiIiLCJyZWN1cmx5X2lkIjoiIiwidHlwZSI6IkZyZWUiLCJleHAiOjE3MzQ1Mzc4NDIsImlhdCI6MTczNDI3ODY0Mn0.5UgP5Gi-Kbvr3E9ftkwcd8zwk3vG3wmg_NEj-NGIfLI" TargetMode="External"/><Relationship Id="rId2" Type="http://schemas.openxmlformats.org/officeDocument/2006/relationships/hyperlink" Target="https://glottolog.org/resource/languoid/id/arab1394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A9E8B99-825D-432E-BDB4-3309F5CB471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/>
              <a:t>Классический арабский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40E8172-C6DD-4B22-8716-AB6E89B409E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131629" y="4942114"/>
            <a:ext cx="3407228" cy="1393372"/>
          </a:xfrm>
        </p:spPr>
        <p:txBody>
          <a:bodyPr>
            <a:normAutofit/>
          </a:bodyPr>
          <a:lstStyle/>
          <a:p>
            <a:r>
              <a:rPr lang="ru-RU" dirty="0" err="1"/>
              <a:t>Слобожанинова</a:t>
            </a:r>
            <a:r>
              <a:rPr lang="ru-RU" dirty="0"/>
              <a:t> В.</a:t>
            </a:r>
          </a:p>
        </p:txBody>
      </p:sp>
    </p:spTree>
    <p:extLst>
      <p:ext uri="{BB962C8B-B14F-4D97-AF65-F5344CB8AC3E}">
        <p14:creationId xmlns:p14="http://schemas.microsoft.com/office/powerpoint/2010/main" val="28419848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5534E61-E46C-4A6E-99BA-661A45C201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Общая информация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0099B75-665E-4640-80AA-03076CE9FC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Название: классический арабский, дал регистр стандартного литературного арабского (</a:t>
            </a:r>
            <a:r>
              <a:rPr lang="fr-FR" dirty="0"/>
              <a:t>Modern Standard Arabic</a:t>
            </a:r>
            <a:r>
              <a:rPr lang="ru-RU" dirty="0"/>
              <a:t>)</a:t>
            </a:r>
          </a:p>
          <a:p>
            <a:r>
              <a:rPr lang="ru-RU" dirty="0"/>
              <a:t>Язык Корана</a:t>
            </a:r>
          </a:p>
          <a:p>
            <a:r>
              <a:rPr lang="ru-RU" dirty="0"/>
              <a:t>Престижный и литературный вариант арабского языка</a:t>
            </a:r>
          </a:p>
          <a:p>
            <a:r>
              <a:rPr lang="ru-RU" dirty="0"/>
              <a:t>Основа арабского в литературе, новостях, образовании</a:t>
            </a:r>
          </a:p>
          <a:p>
            <a:r>
              <a:rPr lang="ru-RU" dirty="0"/>
              <a:t>Один из официальных языков ООН</a:t>
            </a:r>
          </a:p>
        </p:txBody>
      </p:sp>
    </p:spTree>
    <p:extLst>
      <p:ext uri="{BB962C8B-B14F-4D97-AF65-F5344CB8AC3E}">
        <p14:creationId xmlns:p14="http://schemas.microsoft.com/office/powerpoint/2010/main" val="13819671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D950489-7AD7-4FEE-A6AE-4FE487F1C2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Генеалогическая информация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B404EF89-63E6-4681-88FF-BB82DBA2F64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Ареал: Северная Африка и Ближний Восток</a:t>
            </a:r>
          </a:p>
          <a:p>
            <a:r>
              <a:rPr lang="ru-RU" dirty="0"/>
              <a:t>Афразийская </a:t>
            </a:r>
            <a:r>
              <a:rPr lang="ru-RU" dirty="0" err="1"/>
              <a:t>макросемья</a:t>
            </a:r>
            <a:endParaRPr lang="ru-RU" dirty="0"/>
          </a:p>
          <a:p>
            <a:r>
              <a:rPr lang="ru-RU" dirty="0"/>
              <a:t>Семитская семья (самый ранний засвидетельствованный семитский – аккадский)</a:t>
            </a:r>
          </a:p>
          <a:p>
            <a:r>
              <a:rPr lang="ru-RU" dirty="0"/>
              <a:t>Несколько диалектов арабского: магрибская группа диалектов, египетско-суданский, сиро-месопотамский, аравийская группа диалектов, среднеазиатская группа диалектов</a:t>
            </a:r>
          </a:p>
        </p:txBody>
      </p:sp>
    </p:spTree>
    <p:extLst>
      <p:ext uri="{BB962C8B-B14F-4D97-AF65-F5344CB8AC3E}">
        <p14:creationId xmlns:p14="http://schemas.microsoft.com/office/powerpoint/2010/main" val="27367303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D950489-7AD7-4FEE-A6AE-4FE487F1C2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Генеалогическая информация</a:t>
            </a:r>
          </a:p>
        </p:txBody>
      </p:sp>
      <p:pic>
        <p:nvPicPr>
          <p:cNvPr id="1026" name="Picture 2" descr="Picture background">
            <a:extLst>
              <a:ext uri="{FF2B5EF4-FFF2-40B4-BE49-F238E27FC236}">
                <a16:creationId xmlns:a16="http://schemas.microsoft.com/office/drawing/2014/main" id="{3141134D-E00B-4B0B-8CF1-A012B04E5CBC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1" y="2677885"/>
            <a:ext cx="5701226" cy="2393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A2091DF-21CD-4BA0-856A-224C0540A5E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16797" y="1505631"/>
            <a:ext cx="5676538" cy="47529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56248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6BA81BF-16E2-4E03-9F5A-15B8B8C27B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>
            <a:extLst>
              <a:ext uri="{FF2B5EF4-FFF2-40B4-BE49-F238E27FC236}">
                <a16:creationId xmlns:a16="http://schemas.microsoft.com/office/drawing/2014/main" id="{D2A990DD-2099-46BF-B0CB-7A7572E82FE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05553" y="1027906"/>
            <a:ext cx="9180893" cy="45054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02472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3569096-C621-458C-9333-375E0FBB9C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Ареальная информация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813C8CA-4D70-4E0A-9384-FA52E5A452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Северная Африка и Ближний Восток</a:t>
            </a:r>
          </a:p>
          <a:p>
            <a:r>
              <a:rPr lang="ru-RU" dirty="0"/>
              <a:t>Египет </a:t>
            </a:r>
          </a:p>
          <a:p>
            <a:r>
              <a:rPr lang="ru-RU" dirty="0"/>
              <a:t>Месопотамия</a:t>
            </a: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1028" name="Picture 4" descr="Picture background">
            <a:extLst>
              <a:ext uri="{FF2B5EF4-FFF2-40B4-BE49-F238E27FC236}">
                <a16:creationId xmlns:a16="http://schemas.microsoft.com/office/drawing/2014/main" id="{5DE8238B-2FF1-4C15-87B1-27F4869380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1559" y="2867932"/>
            <a:ext cx="6431757" cy="36249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707328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0075E7E-E2DB-44D5-A30B-686F6FCD68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Социолингвистическая информация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3373C77-B98B-4C30-84C3-2C4B1C5F803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/>
              <a:t>Число носителей: по статистическим данным, около 274 млн чел., но нельзя говорить, что все они являются именно носителями классического арабского, так как это мёртвый язык в плане количества носителей, для которых является родным. Он остался официальным и литургическим языком</a:t>
            </a:r>
          </a:p>
          <a:p>
            <a:r>
              <a:rPr lang="ru-RU" dirty="0"/>
              <a:t>Функциональный статус: стандартизированная форма, литургический язык, официальный язык радио, печати, телевидения, официальных мероприятий. На классическом арабском основан современный стандартный регистр арабского языка</a:t>
            </a:r>
          </a:p>
          <a:p>
            <a:r>
              <a:rPr lang="ru-RU" dirty="0"/>
              <a:t>Двуязычие: диглоссия и билингвизм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255654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50EF3C8-8505-447C-8E27-3F2B9D99AF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Типологическая характеристика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7A4FBEE-D602-47B3-9C12-F3E36FCEDB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Тип (степень свободы) выражения грамматических значений – преимущественно синтетический</a:t>
            </a:r>
          </a:p>
          <a:p>
            <a:r>
              <a:rPr lang="ru-RU" dirty="0"/>
              <a:t>Промежуточное место синтетический-аналитический, точнее сказать – преимущественно синтетический с элементами </a:t>
            </a:r>
            <a:r>
              <a:rPr lang="ru-RU" dirty="0" err="1"/>
              <a:t>аналитизма</a:t>
            </a:r>
            <a:endParaRPr lang="ru-RU" dirty="0"/>
          </a:p>
          <a:p>
            <a:r>
              <a:rPr lang="ru-RU" dirty="0"/>
              <a:t>Развитая система морфологии и большая морфологическая сложность</a:t>
            </a:r>
          </a:p>
          <a:p>
            <a:r>
              <a:rPr lang="ru-RU" dirty="0"/>
              <a:t>Система </a:t>
            </a:r>
            <a:r>
              <a:rPr lang="en-US" dirty="0"/>
              <a:t>roots &amp; patterns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9433658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CA165F4-61DD-4708-9915-C4106AFE8D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35F277F-D4F8-4B85-85BE-751610086F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dirty="0"/>
              <a:t>Пример: синтетические черты (окончания, падежи) сочетаются с аналитическими (предлоги)</a:t>
            </a:r>
          </a:p>
          <a:p>
            <a:r>
              <a:rPr lang="ar-AE" dirty="0"/>
              <a:t>كَتَبَ الْوَلَدُ بِالْقَلَمِ الْجَدِيدِ رِسَالَةً جَمِيلَةً</a:t>
            </a:r>
            <a:r>
              <a:rPr lang="ru-RU" dirty="0"/>
              <a:t> – мальчик написал новым пером (ручкой) красивое письмо</a:t>
            </a:r>
          </a:p>
          <a:p>
            <a:r>
              <a:rPr lang="ru-RU" dirty="0"/>
              <a:t>          </a:t>
            </a:r>
            <a:r>
              <a:rPr lang="fr-FR" dirty="0"/>
              <a:t>kataba</a:t>
            </a:r>
            <a:r>
              <a:rPr lang="ru-RU" dirty="0"/>
              <a:t>-                   </a:t>
            </a:r>
            <a:r>
              <a:rPr lang="fr-FR" dirty="0"/>
              <a:t> al-walad</a:t>
            </a:r>
            <a:r>
              <a:rPr lang="ru-RU" dirty="0"/>
              <a:t>-</a:t>
            </a:r>
            <a:r>
              <a:rPr lang="fr-FR" dirty="0"/>
              <a:t>u </a:t>
            </a:r>
            <a:r>
              <a:rPr lang="ru-RU" dirty="0"/>
              <a:t>               </a:t>
            </a:r>
            <a:r>
              <a:rPr lang="fr-FR" dirty="0"/>
              <a:t>bil-qalami </a:t>
            </a:r>
            <a:r>
              <a:rPr lang="ru-RU" dirty="0"/>
              <a:t>  (</a:t>
            </a:r>
            <a:r>
              <a:rPr lang="en-US" dirty="0"/>
              <a:t>bi-al-</a:t>
            </a:r>
            <a:r>
              <a:rPr lang="en-US" dirty="0" err="1"/>
              <a:t>qalami</a:t>
            </a:r>
            <a:r>
              <a:rPr lang="en-US" dirty="0"/>
              <a:t>)</a:t>
            </a:r>
            <a:r>
              <a:rPr lang="ru-RU" dirty="0"/>
              <a:t>                       </a:t>
            </a:r>
          </a:p>
          <a:p>
            <a:r>
              <a:rPr lang="en-US" dirty="0"/>
              <a:t>  V-ACT PAST 3SG M    DEF-N SG M-NOM     PREP-DEF-N</a:t>
            </a:r>
            <a:r>
              <a:rPr lang="ru-RU" dirty="0"/>
              <a:t> </a:t>
            </a:r>
            <a:r>
              <a:rPr lang="en-US" dirty="0"/>
              <a:t>SG M-GEN</a:t>
            </a:r>
          </a:p>
          <a:p>
            <a:r>
              <a:rPr lang="en-US" dirty="0"/>
              <a:t>           wrote                        the boy                    with the pen</a:t>
            </a:r>
            <a:endParaRPr lang="ru-RU" dirty="0"/>
          </a:p>
          <a:p>
            <a:r>
              <a:rPr lang="ru-RU" dirty="0"/>
              <a:t>              </a:t>
            </a:r>
            <a:r>
              <a:rPr lang="fr-FR" dirty="0"/>
              <a:t>al-jadīd-i </a:t>
            </a:r>
            <a:r>
              <a:rPr lang="ru-RU" dirty="0"/>
              <a:t>                </a:t>
            </a:r>
            <a:r>
              <a:rPr lang="en-US" dirty="0"/>
              <a:t>   </a:t>
            </a:r>
            <a:r>
              <a:rPr lang="ru-RU" dirty="0"/>
              <a:t>   </a:t>
            </a:r>
            <a:r>
              <a:rPr lang="fr-FR" dirty="0"/>
              <a:t>risālat-an</a:t>
            </a:r>
            <a:r>
              <a:rPr lang="ru-RU" dirty="0"/>
              <a:t>            </a:t>
            </a:r>
            <a:r>
              <a:rPr lang="en-US" dirty="0"/>
              <a:t>  </a:t>
            </a:r>
            <a:r>
              <a:rPr lang="ru-RU" dirty="0"/>
              <a:t>    </a:t>
            </a:r>
            <a:r>
              <a:rPr lang="fr-FR" dirty="0"/>
              <a:t> jamīlat-an</a:t>
            </a:r>
          </a:p>
          <a:p>
            <a:r>
              <a:rPr lang="fr-FR" dirty="0"/>
              <a:t>      </a:t>
            </a:r>
            <a:r>
              <a:rPr lang="en-US" dirty="0"/>
              <a:t>DEF-ADJ SG M-GEN     N SG F-ACC INDEF      </a:t>
            </a:r>
            <a:r>
              <a:rPr lang="ru-RU" dirty="0"/>
              <a:t>А</a:t>
            </a:r>
            <a:r>
              <a:rPr lang="en-US" dirty="0"/>
              <a:t>DJ SG F-ACC INDEF</a:t>
            </a:r>
          </a:p>
          <a:p>
            <a:r>
              <a:rPr lang="en-US" dirty="0"/>
              <a:t>              new                               a letter                       beautiful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6249171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CF0DA26-9308-4B08-A6CE-492196AE3B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DA92C87-8298-45B0-BA6C-F4D50F8BB8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30086"/>
            <a:ext cx="10515600" cy="4946877"/>
          </a:xfrm>
        </p:spPr>
        <p:txBody>
          <a:bodyPr/>
          <a:lstStyle/>
          <a:p>
            <a:r>
              <a:rPr lang="ru-RU" dirty="0"/>
              <a:t>Характер границы между морфемами. Преобладает фузия, есть элементы агглютинации</a:t>
            </a:r>
          </a:p>
          <a:p>
            <a:r>
              <a:rPr lang="ru-RU" dirty="0"/>
              <a:t>Границы нечёткие из-за прерывистости корней и паттернов, ассимиляции и чередований: есть флексии и паттерны</a:t>
            </a:r>
          </a:p>
          <a:p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E53BEE47-0539-4DE1-A6B4-B14D2C743C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81942" y="3009893"/>
            <a:ext cx="8692924" cy="37283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551234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04DF68C-4AC2-4B1A-A7DB-94913178DD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7E28CE2-3B46-4ABB-BCED-D2C55EA9F5B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AE" dirty="0"/>
              <a:t>كَتَبَ</a:t>
            </a:r>
            <a:r>
              <a:rPr lang="ru-RU" dirty="0"/>
              <a:t> – </a:t>
            </a:r>
            <a:r>
              <a:rPr lang="fr-FR" dirty="0"/>
              <a:t>k</a:t>
            </a:r>
            <a:r>
              <a:rPr lang="fr-FR" b="1" dirty="0"/>
              <a:t>a</a:t>
            </a:r>
            <a:r>
              <a:rPr lang="fr-FR" dirty="0"/>
              <a:t>t</a:t>
            </a:r>
            <a:r>
              <a:rPr lang="fr-FR" b="1" dirty="0"/>
              <a:t>a</a:t>
            </a:r>
            <a:r>
              <a:rPr lang="fr-FR" dirty="0"/>
              <a:t>b</a:t>
            </a:r>
            <a:r>
              <a:rPr lang="fr-FR" b="1" dirty="0"/>
              <a:t>a</a:t>
            </a:r>
            <a:r>
              <a:rPr lang="ru-RU" dirty="0"/>
              <a:t> – он написал</a:t>
            </a:r>
          </a:p>
          <a:p>
            <a:r>
              <a:rPr lang="en-US" dirty="0"/>
              <a:t>K-t-b </a:t>
            </a:r>
            <a:r>
              <a:rPr lang="ru-RU" dirty="0"/>
              <a:t>– корень, гласные указывают на 3 лицо </a:t>
            </a:r>
            <a:r>
              <a:rPr lang="ru-RU" dirty="0" err="1"/>
              <a:t>ед.ч</a:t>
            </a:r>
            <a:r>
              <a:rPr lang="ru-RU" dirty="0"/>
              <a:t>. </a:t>
            </a:r>
            <a:r>
              <a:rPr lang="ru-RU" dirty="0" err="1"/>
              <a:t>прош</a:t>
            </a:r>
            <a:r>
              <a:rPr lang="ru-RU" dirty="0"/>
              <a:t>. Времени активного залога</a:t>
            </a:r>
          </a:p>
          <a:p>
            <a:r>
              <a:rPr lang="ru-RU" dirty="0"/>
              <a:t>Ср.: </a:t>
            </a:r>
            <a:r>
              <a:rPr lang="fr-FR" dirty="0"/>
              <a:t>k</a:t>
            </a:r>
            <a:r>
              <a:rPr lang="fr-FR" b="1" dirty="0"/>
              <a:t>u</a:t>
            </a:r>
            <a:r>
              <a:rPr lang="fr-FR" dirty="0"/>
              <a:t>t</a:t>
            </a:r>
            <a:r>
              <a:rPr lang="fr-FR" b="1" dirty="0"/>
              <a:t>i</a:t>
            </a:r>
            <a:r>
              <a:rPr lang="fr-FR" dirty="0"/>
              <a:t>ba</a:t>
            </a:r>
            <a:r>
              <a:rPr lang="ru-RU" dirty="0"/>
              <a:t> – было написано</a:t>
            </a:r>
          </a:p>
          <a:p>
            <a:r>
              <a:rPr lang="fr-FR" dirty="0"/>
              <a:t>K</a:t>
            </a:r>
            <a:r>
              <a:rPr lang="fr-FR" b="1" dirty="0"/>
              <a:t>ā</a:t>
            </a:r>
            <a:r>
              <a:rPr lang="fr-FR" dirty="0"/>
              <a:t>tib</a:t>
            </a:r>
            <a:r>
              <a:rPr lang="ru-RU" dirty="0"/>
              <a:t> – писатель (действительное причастие)</a:t>
            </a:r>
          </a:p>
          <a:p>
            <a:r>
              <a:rPr lang="fr-FR" dirty="0"/>
              <a:t>K</a:t>
            </a:r>
            <a:r>
              <a:rPr lang="fr-FR" b="1" dirty="0"/>
              <a:t>i</a:t>
            </a:r>
            <a:r>
              <a:rPr lang="fr-FR" dirty="0"/>
              <a:t>t</a:t>
            </a:r>
            <a:r>
              <a:rPr lang="fr-FR" b="1" dirty="0"/>
              <a:t>ā</a:t>
            </a:r>
            <a:r>
              <a:rPr lang="fr-FR" dirty="0"/>
              <a:t>b</a:t>
            </a:r>
            <a:r>
              <a:rPr lang="ru-RU" dirty="0"/>
              <a:t> – книга </a:t>
            </a:r>
          </a:p>
          <a:p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8402442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5C15680-8F3A-4FF4-8301-F1C9D2ECED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CDB91D7-AD86-4B6E-B3BB-528261EA7D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AE" dirty="0"/>
              <a:t>يَكْتُبُونَ</a:t>
            </a:r>
            <a:r>
              <a:rPr lang="ru-RU" dirty="0"/>
              <a:t> – </a:t>
            </a:r>
            <a:r>
              <a:rPr lang="fr-FR" b="1" dirty="0"/>
              <a:t>ya</a:t>
            </a:r>
            <a:r>
              <a:rPr lang="fr-FR" dirty="0"/>
              <a:t>ktub</a:t>
            </a:r>
            <a:r>
              <a:rPr lang="fr-FR" b="1" dirty="0"/>
              <a:t>ūna</a:t>
            </a:r>
            <a:r>
              <a:rPr lang="ru-RU" dirty="0"/>
              <a:t> – они пишут</a:t>
            </a:r>
          </a:p>
          <a:p>
            <a:r>
              <a:rPr lang="ru-RU" dirty="0"/>
              <a:t>Префикс </a:t>
            </a:r>
            <a:r>
              <a:rPr lang="en-US" dirty="0" err="1"/>
              <a:t>ya</a:t>
            </a:r>
            <a:r>
              <a:rPr lang="en-US" dirty="0"/>
              <a:t> </a:t>
            </a:r>
            <a:r>
              <a:rPr lang="ru-RU" dirty="0"/>
              <a:t>– 3 лицо наст. времени активного залога – и суффикс </a:t>
            </a:r>
            <a:r>
              <a:rPr lang="fr-FR" dirty="0"/>
              <a:t>ūna</a:t>
            </a:r>
            <a:r>
              <a:rPr lang="ru-RU" dirty="0"/>
              <a:t> – мн. число мужской род.</a:t>
            </a:r>
          </a:p>
          <a:p>
            <a:r>
              <a:rPr lang="ar-AE" dirty="0"/>
              <a:t>كِتَابُهُ</a:t>
            </a:r>
            <a:r>
              <a:rPr lang="ru-RU" dirty="0"/>
              <a:t> – </a:t>
            </a:r>
            <a:r>
              <a:rPr lang="fr-FR" dirty="0"/>
              <a:t>kitābu</a:t>
            </a:r>
            <a:r>
              <a:rPr lang="fr-FR" b="1" dirty="0"/>
              <a:t>hu</a:t>
            </a:r>
            <a:r>
              <a:rPr lang="ru-RU" dirty="0"/>
              <a:t> – его книга</a:t>
            </a:r>
          </a:p>
          <a:p>
            <a:r>
              <a:rPr lang="ru-RU" dirty="0"/>
              <a:t>Суффикс </a:t>
            </a:r>
            <a:r>
              <a:rPr lang="en-US" dirty="0"/>
              <a:t>hu – </a:t>
            </a:r>
            <a:r>
              <a:rPr lang="ru-RU" dirty="0"/>
              <a:t>притяжательное местоимение 3 л. ед. число </a:t>
            </a:r>
            <a:r>
              <a:rPr lang="ru-RU" dirty="0" err="1"/>
              <a:t>м.р</a:t>
            </a:r>
            <a:r>
              <a:rPr lang="ru-RU" dirty="0"/>
              <a:t>. (его).</a:t>
            </a:r>
          </a:p>
          <a:p>
            <a:endParaRPr lang="ru-RU" dirty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4272878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950C281-43CC-4577-A5D1-3E81FF623C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AEDE64C-539B-4D92-9FBB-E2B263B5B18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AE" dirty="0"/>
              <a:t>سَيَكْتُبُونَ</a:t>
            </a:r>
            <a:r>
              <a:rPr lang="ru-RU" dirty="0"/>
              <a:t> – </a:t>
            </a:r>
            <a:r>
              <a:rPr lang="fr-FR" dirty="0">
                <a:solidFill>
                  <a:srgbClr val="FF0000"/>
                </a:solidFill>
              </a:rPr>
              <a:t>sa</a:t>
            </a:r>
            <a:r>
              <a:rPr lang="fr-FR" dirty="0">
                <a:solidFill>
                  <a:schemeClr val="accent2">
                    <a:lumMod val="75000"/>
                  </a:schemeClr>
                </a:solidFill>
              </a:rPr>
              <a:t>ya</a:t>
            </a:r>
            <a:r>
              <a:rPr lang="fr-FR" dirty="0"/>
              <a:t>kt</a:t>
            </a:r>
            <a:r>
              <a:rPr lang="fr-FR" dirty="0">
                <a:solidFill>
                  <a:schemeClr val="accent1">
                    <a:lumMod val="75000"/>
                  </a:schemeClr>
                </a:solidFill>
              </a:rPr>
              <a:t>u</a:t>
            </a:r>
            <a:r>
              <a:rPr lang="fr-FR" dirty="0"/>
              <a:t>b</a:t>
            </a:r>
            <a:r>
              <a:rPr lang="fr-FR" dirty="0">
                <a:solidFill>
                  <a:schemeClr val="accent5">
                    <a:lumMod val="75000"/>
                  </a:schemeClr>
                </a:solidFill>
              </a:rPr>
              <a:t>ūna</a:t>
            </a:r>
            <a:r>
              <a:rPr lang="ru-RU" dirty="0"/>
              <a:t> – они будут писать</a:t>
            </a:r>
          </a:p>
          <a:p>
            <a:r>
              <a:rPr lang="ru-RU" dirty="0"/>
              <a:t>Префикс </a:t>
            </a:r>
            <a:r>
              <a:rPr lang="en-US" dirty="0" err="1"/>
              <a:t>sa</a:t>
            </a:r>
            <a:r>
              <a:rPr lang="en-US" dirty="0"/>
              <a:t> –</a:t>
            </a:r>
            <a:r>
              <a:rPr lang="ru-RU" dirty="0"/>
              <a:t> показатель будущего времени</a:t>
            </a:r>
          </a:p>
          <a:p>
            <a:r>
              <a:rPr lang="ru-RU" dirty="0"/>
              <a:t>Префикс </a:t>
            </a:r>
            <a:r>
              <a:rPr lang="en-US" dirty="0" err="1"/>
              <a:t>ya</a:t>
            </a:r>
            <a:r>
              <a:rPr lang="en-US" dirty="0"/>
              <a:t> –</a:t>
            </a:r>
            <a:r>
              <a:rPr lang="ru-RU" dirty="0"/>
              <a:t> показатель 3 л. мн. ч. </a:t>
            </a:r>
            <a:r>
              <a:rPr lang="ru-RU" dirty="0" err="1"/>
              <a:t>м.р</a:t>
            </a:r>
            <a:r>
              <a:rPr lang="ru-RU" dirty="0"/>
              <a:t>.</a:t>
            </a:r>
          </a:p>
          <a:p>
            <a:r>
              <a:rPr lang="ru-RU" dirty="0"/>
              <a:t>Суффикс </a:t>
            </a:r>
            <a:r>
              <a:rPr lang="fr-FR" dirty="0"/>
              <a:t>ūna</a:t>
            </a:r>
            <a:r>
              <a:rPr lang="ru-RU" dirty="0"/>
              <a:t> – показатель </a:t>
            </a:r>
            <a:r>
              <a:rPr lang="ru-RU" dirty="0" err="1"/>
              <a:t>мн.ч</a:t>
            </a:r>
            <a:r>
              <a:rPr lang="ru-RU" dirty="0"/>
              <a:t>. </a:t>
            </a:r>
            <a:r>
              <a:rPr lang="ru-RU" dirty="0" err="1"/>
              <a:t>м.р</a:t>
            </a:r>
            <a:r>
              <a:rPr lang="ru-RU" dirty="0"/>
              <a:t>.</a:t>
            </a:r>
          </a:p>
          <a:p>
            <a:r>
              <a:rPr lang="ru-RU" dirty="0"/>
              <a:t>Корень </a:t>
            </a:r>
            <a:r>
              <a:rPr lang="en-US" dirty="0"/>
              <a:t>k-t-b (</a:t>
            </a:r>
            <a:r>
              <a:rPr lang="ru-RU" dirty="0"/>
              <a:t>с флексией </a:t>
            </a:r>
            <a:r>
              <a:rPr lang="en-US" dirty="0"/>
              <a:t>u)</a:t>
            </a:r>
            <a:endParaRPr lang="ru-RU" dirty="0"/>
          </a:p>
          <a:p>
            <a:r>
              <a:rPr lang="ru-RU" dirty="0"/>
              <a:t>Стоит отметить, что агглютинативный строй выражен в классическом арабском слабо. Чаще вместо предлогов и аналитических средств используются сложные синтетические. </a:t>
            </a:r>
          </a:p>
        </p:txBody>
      </p:sp>
    </p:spTree>
    <p:extLst>
      <p:ext uri="{BB962C8B-B14F-4D97-AF65-F5344CB8AC3E}">
        <p14:creationId xmlns:p14="http://schemas.microsoft.com/office/powerpoint/2010/main" val="64185765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B3E44CC-6B36-4C56-A553-C9800EA70E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6970438-88F1-4CC4-959B-A0FB4A9A756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dirty="0"/>
              <a:t>Тип маркирования в </a:t>
            </a:r>
            <a:r>
              <a:rPr lang="ru-RU" dirty="0" err="1"/>
              <a:t>посессивной</a:t>
            </a:r>
            <a:r>
              <a:rPr lang="ru-RU" dirty="0"/>
              <a:t> именной группе – двойное</a:t>
            </a:r>
            <a:r>
              <a:rPr lang="en-US" dirty="0"/>
              <a:t> </a:t>
            </a:r>
            <a:r>
              <a:rPr lang="ru-RU" dirty="0"/>
              <a:t>(</a:t>
            </a:r>
            <a:r>
              <a:rPr lang="ru-RU" dirty="0" err="1"/>
              <a:t>вершинно-зависимостное</a:t>
            </a:r>
            <a:r>
              <a:rPr lang="ru-RU" dirty="0"/>
              <a:t>) (</a:t>
            </a:r>
            <a:r>
              <a:rPr lang="fr-FR" dirty="0"/>
              <a:t>Head-Dependent Marking</a:t>
            </a:r>
            <a:r>
              <a:rPr lang="en-US" dirty="0"/>
              <a:t>)</a:t>
            </a:r>
            <a:endParaRPr lang="ru-RU" dirty="0"/>
          </a:p>
          <a:p>
            <a:r>
              <a:rPr lang="ru-RU" dirty="0"/>
              <a:t>Примеры </a:t>
            </a:r>
            <a:r>
              <a:rPr lang="ru-RU" dirty="0" err="1"/>
              <a:t>идафы</a:t>
            </a:r>
            <a:r>
              <a:rPr lang="ru-RU" dirty="0"/>
              <a:t> – притяжательной конструкции</a:t>
            </a:r>
          </a:p>
          <a:p>
            <a:r>
              <a:rPr lang="ar-AE" dirty="0"/>
              <a:t>كِتَابُ الأَبِ</a:t>
            </a:r>
            <a:r>
              <a:rPr lang="ru-RU" dirty="0"/>
              <a:t> - книга отца</a:t>
            </a:r>
          </a:p>
          <a:p>
            <a:r>
              <a:rPr lang="ru-RU" dirty="0"/>
              <a:t>                 </a:t>
            </a:r>
            <a:r>
              <a:rPr lang="fr-FR" dirty="0"/>
              <a:t>Kitāb</a:t>
            </a:r>
            <a:r>
              <a:rPr lang="ru-RU" dirty="0"/>
              <a:t>-</a:t>
            </a:r>
            <a:r>
              <a:rPr lang="fr-FR" dirty="0"/>
              <a:t>u</a:t>
            </a:r>
            <a:r>
              <a:rPr lang="ru-RU" dirty="0"/>
              <a:t>      (</a:t>
            </a:r>
            <a:r>
              <a:rPr lang="ru-RU" dirty="0" err="1"/>
              <a:t>вм</a:t>
            </a:r>
            <a:r>
              <a:rPr lang="ru-RU" dirty="0"/>
              <a:t>.</a:t>
            </a:r>
            <a:r>
              <a:rPr lang="en-US" dirty="0"/>
              <a:t> k</a:t>
            </a:r>
            <a:r>
              <a:rPr lang="fr-FR" dirty="0"/>
              <a:t>itāb</a:t>
            </a:r>
            <a:r>
              <a:rPr lang="ru-RU" dirty="0"/>
              <a:t>-</a:t>
            </a:r>
            <a:r>
              <a:rPr lang="fr-FR" dirty="0"/>
              <a:t>un)</a:t>
            </a:r>
            <a:r>
              <a:rPr lang="ru-RU" dirty="0"/>
              <a:t>               </a:t>
            </a:r>
            <a:r>
              <a:rPr lang="en-US" dirty="0"/>
              <a:t>  </a:t>
            </a:r>
            <a:r>
              <a:rPr lang="ru-RU" dirty="0"/>
              <a:t>   </a:t>
            </a:r>
            <a:r>
              <a:rPr lang="fr-FR" dirty="0"/>
              <a:t>al-ab</a:t>
            </a:r>
            <a:r>
              <a:rPr lang="ru-RU" dirty="0"/>
              <a:t>-</a:t>
            </a:r>
            <a:r>
              <a:rPr lang="fr-FR" dirty="0"/>
              <a:t>i</a:t>
            </a:r>
            <a:endParaRPr lang="ru-RU" dirty="0"/>
          </a:p>
          <a:p>
            <a:r>
              <a:rPr lang="ru-RU" dirty="0"/>
              <a:t>     </a:t>
            </a:r>
            <a:r>
              <a:rPr lang="en-US" dirty="0"/>
              <a:t>N-NOM SG M</a:t>
            </a:r>
            <a:r>
              <a:rPr lang="ru-RU" dirty="0"/>
              <a:t>-</a:t>
            </a:r>
            <a:r>
              <a:rPr lang="en-US" dirty="0"/>
              <a:t>INDEF</a:t>
            </a:r>
            <a:r>
              <a:rPr lang="ru-RU" dirty="0"/>
              <a:t> </a:t>
            </a:r>
            <a:r>
              <a:rPr lang="en-US" dirty="0"/>
              <a:t>NUN</a:t>
            </a:r>
            <a:r>
              <a:rPr lang="ru-RU" dirty="0"/>
              <a:t>                 </a:t>
            </a:r>
            <a:r>
              <a:rPr lang="en-US" dirty="0"/>
              <a:t>DEF-N-GEN SG M POSS</a:t>
            </a:r>
            <a:r>
              <a:rPr lang="ru-RU" dirty="0"/>
              <a:t>  </a:t>
            </a:r>
            <a:endParaRPr lang="en-US" dirty="0"/>
          </a:p>
          <a:p>
            <a:r>
              <a:rPr lang="en-US" dirty="0"/>
              <a:t>                 Book-                                               </a:t>
            </a:r>
            <a:r>
              <a:rPr lang="ru-RU" dirty="0"/>
              <a:t>(</a:t>
            </a:r>
            <a:r>
              <a:rPr lang="en-US" dirty="0"/>
              <a:t>the)  father-s</a:t>
            </a:r>
            <a:r>
              <a:rPr lang="ru-RU" dirty="0"/>
              <a:t>        </a:t>
            </a:r>
            <a:endParaRPr lang="en-US" dirty="0"/>
          </a:p>
          <a:p>
            <a:r>
              <a:rPr lang="en-US" dirty="0"/>
              <a:t>                 </a:t>
            </a:r>
            <a:r>
              <a:rPr lang="ru-RU" dirty="0"/>
              <a:t>Книга                                   </a:t>
            </a:r>
            <a:r>
              <a:rPr lang="en-US" dirty="0"/>
              <a:t>   </a:t>
            </a:r>
            <a:r>
              <a:rPr lang="ru-RU" dirty="0"/>
              <a:t>         (этого) </a:t>
            </a:r>
            <a:r>
              <a:rPr lang="ru-RU" dirty="0" err="1"/>
              <a:t>отц</a:t>
            </a:r>
            <a:r>
              <a:rPr lang="ru-RU" dirty="0"/>
              <a:t>-а</a:t>
            </a:r>
            <a:endParaRPr lang="en-US" dirty="0"/>
          </a:p>
          <a:p>
            <a:r>
              <a:rPr lang="en-US" dirty="0"/>
              <a:t>Gen </a:t>
            </a:r>
            <a:r>
              <a:rPr lang="ru-RU" dirty="0"/>
              <a:t>на обладателе и отсутствие </a:t>
            </a:r>
            <a:r>
              <a:rPr lang="ru-RU" dirty="0" err="1"/>
              <a:t>танвина</a:t>
            </a:r>
            <a:r>
              <a:rPr lang="ru-RU" dirty="0"/>
              <a:t> (</a:t>
            </a:r>
            <a:r>
              <a:rPr lang="ru-RU" dirty="0" err="1"/>
              <a:t>нунации</a:t>
            </a:r>
            <a:r>
              <a:rPr lang="ru-RU" dirty="0"/>
              <a:t>) на обладаемом в </a:t>
            </a:r>
            <a:r>
              <a:rPr lang="ru-RU" dirty="0" err="1"/>
              <a:t>идафе</a:t>
            </a:r>
            <a:r>
              <a:rPr lang="ru-RU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27751767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0DE19BB-4C19-410B-B84F-7C558DD94B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FB373F6-9B24-4B9E-BCC2-A89BD3D3B4B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AE" dirty="0"/>
              <a:t>بَيْتُ الْمُدَرِّسِ</a:t>
            </a:r>
            <a:r>
              <a:rPr lang="ru-RU" dirty="0"/>
              <a:t> – дом учителя</a:t>
            </a:r>
          </a:p>
          <a:p>
            <a:r>
              <a:rPr lang="ru-RU" dirty="0"/>
              <a:t>                          </a:t>
            </a:r>
            <a:r>
              <a:rPr lang="fr-FR" dirty="0"/>
              <a:t>bayt-u (</a:t>
            </a:r>
            <a:r>
              <a:rPr lang="en-US" dirty="0"/>
              <a:t>-n)</a:t>
            </a:r>
            <a:r>
              <a:rPr lang="ru-RU" dirty="0"/>
              <a:t>                          </a:t>
            </a:r>
            <a:r>
              <a:rPr lang="fr-FR" dirty="0"/>
              <a:t>al-mudarris-i</a:t>
            </a:r>
            <a:endParaRPr lang="ru-RU" dirty="0"/>
          </a:p>
          <a:p>
            <a:r>
              <a:rPr lang="ru-RU" dirty="0"/>
              <a:t>           </a:t>
            </a:r>
            <a:r>
              <a:rPr lang="en-US" dirty="0"/>
              <a:t>N SG M-NOM-INDEF NUN           DEF-N SG M-GEN POSS</a:t>
            </a:r>
          </a:p>
          <a:p>
            <a:r>
              <a:rPr lang="en-US" dirty="0"/>
              <a:t>                         home                                  (the) teacher-s</a:t>
            </a:r>
          </a:p>
          <a:p>
            <a:r>
              <a:rPr lang="en-US" dirty="0"/>
              <a:t>                         </a:t>
            </a:r>
            <a:r>
              <a:rPr lang="ru-RU" dirty="0"/>
              <a:t>дом                          </a:t>
            </a:r>
            <a:r>
              <a:rPr lang="en-US" dirty="0"/>
              <a:t>     </a:t>
            </a:r>
            <a:r>
              <a:rPr lang="ru-RU" dirty="0"/>
              <a:t>    (этого) </a:t>
            </a:r>
            <a:r>
              <a:rPr lang="ru-RU" dirty="0" err="1"/>
              <a:t>учител</a:t>
            </a:r>
            <a:r>
              <a:rPr lang="ru-RU" dirty="0"/>
              <a:t>-я</a:t>
            </a:r>
          </a:p>
        </p:txBody>
      </p:sp>
    </p:spTree>
    <p:extLst>
      <p:ext uri="{BB962C8B-B14F-4D97-AF65-F5344CB8AC3E}">
        <p14:creationId xmlns:p14="http://schemas.microsoft.com/office/powerpoint/2010/main" val="68641540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69C09A8-6776-4290-A529-928DAA0069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9A173C3-F909-4235-B031-1C4DD4C4FE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Тип маркирования в предикации – двойное (</a:t>
            </a:r>
            <a:r>
              <a:rPr lang="ru-RU" dirty="0" err="1"/>
              <a:t>вершинно-зависимостное</a:t>
            </a:r>
            <a:r>
              <a:rPr lang="ru-RU" dirty="0"/>
              <a:t>) (</a:t>
            </a:r>
            <a:r>
              <a:rPr lang="en-US" dirty="0"/>
              <a:t>Head-Dependent Marking)</a:t>
            </a:r>
            <a:endParaRPr lang="ru-RU" dirty="0"/>
          </a:p>
          <a:p>
            <a:r>
              <a:rPr lang="ar-AE" dirty="0"/>
              <a:t>أَلْوَلَدُ يَقْرَأُ</a:t>
            </a:r>
            <a:r>
              <a:rPr lang="ru-RU" dirty="0"/>
              <a:t>– мальчик читает</a:t>
            </a:r>
          </a:p>
          <a:p>
            <a:r>
              <a:rPr lang="ru-RU" dirty="0"/>
              <a:t>                            </a:t>
            </a:r>
            <a:r>
              <a:rPr lang="fr-FR" dirty="0"/>
              <a:t>al-walad</a:t>
            </a:r>
            <a:r>
              <a:rPr lang="ru-RU" dirty="0"/>
              <a:t>-</a:t>
            </a:r>
            <a:r>
              <a:rPr lang="fr-FR" dirty="0"/>
              <a:t>u </a:t>
            </a:r>
            <a:r>
              <a:rPr lang="ru-RU" dirty="0"/>
              <a:t>                              </a:t>
            </a:r>
            <a:r>
              <a:rPr lang="fr-FR" dirty="0"/>
              <a:t>yaqra’u</a:t>
            </a:r>
            <a:endParaRPr lang="ru-RU" dirty="0"/>
          </a:p>
          <a:p>
            <a:r>
              <a:rPr lang="ru-RU" dirty="0"/>
              <a:t>                    </a:t>
            </a:r>
            <a:r>
              <a:rPr lang="en-US" dirty="0"/>
              <a:t>DEF-N SG M-</a:t>
            </a:r>
            <a:r>
              <a:rPr lang="en-US" b="1" dirty="0"/>
              <a:t>NOM</a:t>
            </a:r>
            <a:r>
              <a:rPr lang="en-US" dirty="0"/>
              <a:t>                 V-PRES </a:t>
            </a:r>
            <a:r>
              <a:rPr lang="en-US" b="1" dirty="0"/>
              <a:t>3SG M </a:t>
            </a:r>
          </a:p>
          <a:p>
            <a:r>
              <a:rPr lang="en-US" b="1" dirty="0"/>
              <a:t>                            </a:t>
            </a:r>
            <a:r>
              <a:rPr lang="en-US" dirty="0"/>
              <a:t>the boy                                       read</a:t>
            </a:r>
            <a:endParaRPr lang="ru-RU" dirty="0"/>
          </a:p>
          <a:p>
            <a:r>
              <a:rPr lang="ru-RU" dirty="0"/>
              <a:t>Подлежащее стоит в </a:t>
            </a:r>
            <a:r>
              <a:rPr lang="en-US" dirty="0"/>
              <a:t>NOM </a:t>
            </a:r>
            <a:r>
              <a:rPr lang="ru-RU" dirty="0"/>
              <a:t>(</a:t>
            </a:r>
            <a:r>
              <a:rPr lang="ru-RU" dirty="0" err="1"/>
              <a:t>зависимостное</a:t>
            </a:r>
            <a:r>
              <a:rPr lang="ru-RU" dirty="0"/>
              <a:t> маркирование), предикат согласуется с субъектом по лицу, числу (вершинное маркирование)</a:t>
            </a:r>
          </a:p>
        </p:txBody>
      </p:sp>
    </p:spTree>
    <p:extLst>
      <p:ext uri="{BB962C8B-B14F-4D97-AF65-F5344CB8AC3E}">
        <p14:creationId xmlns:p14="http://schemas.microsoft.com/office/powerpoint/2010/main" val="107125733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55327B7-4377-425D-B60F-C733CD3B55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62146B6-A608-46CD-9172-95ACCE2A3E1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AE" dirty="0"/>
              <a:t>أَلْوَلَدُ جَمِيلٌ</a:t>
            </a:r>
            <a:r>
              <a:rPr lang="ru-RU" dirty="0"/>
              <a:t> – мальчик красивый</a:t>
            </a:r>
          </a:p>
          <a:p>
            <a:r>
              <a:rPr lang="ru-RU" dirty="0"/>
              <a:t>                            </a:t>
            </a:r>
            <a:r>
              <a:rPr lang="fr-FR" dirty="0"/>
              <a:t>al-walad</a:t>
            </a:r>
            <a:r>
              <a:rPr lang="ru-RU" dirty="0"/>
              <a:t>-</a:t>
            </a:r>
            <a:r>
              <a:rPr lang="fr-FR" dirty="0"/>
              <a:t>u</a:t>
            </a:r>
            <a:r>
              <a:rPr lang="ru-RU" dirty="0"/>
              <a:t>                               </a:t>
            </a:r>
            <a:r>
              <a:rPr lang="fr-FR" dirty="0"/>
              <a:t> jamīl</a:t>
            </a:r>
            <a:r>
              <a:rPr lang="ru-RU" dirty="0"/>
              <a:t>-</a:t>
            </a:r>
            <a:r>
              <a:rPr lang="fr-FR" dirty="0"/>
              <a:t>un</a:t>
            </a:r>
            <a:endParaRPr lang="ru-RU" dirty="0"/>
          </a:p>
          <a:p>
            <a:r>
              <a:rPr lang="ru-RU" dirty="0"/>
              <a:t>                     </a:t>
            </a:r>
            <a:r>
              <a:rPr lang="en-US" dirty="0"/>
              <a:t>DEF-N SG M-</a:t>
            </a:r>
            <a:r>
              <a:rPr lang="en-US" b="1" dirty="0"/>
              <a:t>NOM</a:t>
            </a:r>
            <a:r>
              <a:rPr lang="en-US" dirty="0"/>
              <a:t>              INDEF-ADJ </a:t>
            </a:r>
            <a:r>
              <a:rPr lang="en-US" b="1" dirty="0"/>
              <a:t>3SG M-NOM(+NUN) </a:t>
            </a:r>
          </a:p>
          <a:p>
            <a:r>
              <a:rPr lang="en-US" dirty="0"/>
              <a:t>                             the boy                                is beautiful</a:t>
            </a:r>
          </a:p>
          <a:p>
            <a:r>
              <a:rPr lang="en-US" dirty="0"/>
              <a:t>C</a:t>
            </a:r>
            <a:r>
              <a:rPr lang="ru-RU" dirty="0" err="1"/>
              <a:t>убъект</a:t>
            </a:r>
            <a:r>
              <a:rPr lang="ru-RU" dirty="0"/>
              <a:t> в </a:t>
            </a:r>
            <a:r>
              <a:rPr lang="en-US" dirty="0"/>
              <a:t>NOM</a:t>
            </a:r>
            <a:r>
              <a:rPr lang="ru-RU" dirty="0"/>
              <a:t> (</a:t>
            </a:r>
            <a:r>
              <a:rPr lang="ru-RU" dirty="0" err="1"/>
              <a:t>зависимостное</a:t>
            </a:r>
            <a:r>
              <a:rPr lang="ru-RU" dirty="0"/>
              <a:t>), а предикат согласуется с субъектом по лицу, числу и падежу (а также появляется </a:t>
            </a:r>
            <a:r>
              <a:rPr lang="ru-RU" dirty="0" err="1"/>
              <a:t>танвин</a:t>
            </a:r>
            <a:r>
              <a:rPr lang="ru-RU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70854611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2E6D8D4-5C4E-49AC-8C20-12DE91D332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0BFB42A-A702-4111-A23B-977F252A3CC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Тип ролевой кодировки – номинативно-</a:t>
            </a:r>
            <a:r>
              <a:rPr lang="ru-RU" dirty="0" err="1"/>
              <a:t>аккузативная</a:t>
            </a:r>
            <a:r>
              <a:rPr lang="ru-RU" dirty="0"/>
              <a:t> (акт.)</a:t>
            </a:r>
          </a:p>
          <a:p>
            <a:r>
              <a:rPr lang="ar-AE" dirty="0"/>
              <a:t>رَأَتِ الْبِنْتُ الْكَلْبَ</a:t>
            </a:r>
            <a:r>
              <a:rPr lang="ru-RU" dirty="0"/>
              <a:t> – девочка побила собаку</a:t>
            </a:r>
          </a:p>
          <a:p>
            <a:r>
              <a:rPr lang="ru-RU" dirty="0"/>
              <a:t>                   </a:t>
            </a:r>
            <a:r>
              <a:rPr lang="fr-FR" dirty="0"/>
              <a:t>ḍarab-at</a:t>
            </a:r>
            <a:r>
              <a:rPr lang="ru-RU" dirty="0"/>
              <a:t>                   </a:t>
            </a:r>
            <a:r>
              <a:rPr lang="fr-FR" dirty="0"/>
              <a:t>al-bint</a:t>
            </a:r>
            <a:r>
              <a:rPr lang="ru-RU" dirty="0"/>
              <a:t>-</a:t>
            </a:r>
            <a:r>
              <a:rPr lang="fr-FR" dirty="0"/>
              <a:t>u</a:t>
            </a:r>
            <a:r>
              <a:rPr lang="ru-RU" dirty="0"/>
              <a:t>                    </a:t>
            </a:r>
            <a:r>
              <a:rPr lang="fr-FR" dirty="0"/>
              <a:t> al-kalb</a:t>
            </a:r>
            <a:r>
              <a:rPr lang="ru-RU" dirty="0"/>
              <a:t>-</a:t>
            </a:r>
            <a:r>
              <a:rPr lang="fr-FR" dirty="0"/>
              <a:t>a</a:t>
            </a:r>
            <a:endParaRPr lang="ru-RU" dirty="0"/>
          </a:p>
          <a:p>
            <a:r>
              <a:rPr lang="ru-RU" dirty="0"/>
              <a:t>       </a:t>
            </a:r>
            <a:r>
              <a:rPr lang="en-US" dirty="0"/>
              <a:t>V-ACT PAST PRF 3SG       DEF-N F SG-NOM      DEF-N M SG-ACC</a:t>
            </a:r>
          </a:p>
          <a:p>
            <a:r>
              <a:rPr lang="en-US" dirty="0"/>
              <a:t>                       hit                        the girl                          the dog</a:t>
            </a:r>
          </a:p>
          <a:p>
            <a:r>
              <a:rPr lang="en-US" dirty="0"/>
              <a:t>                      Verb                      Subj                                Obj</a:t>
            </a:r>
          </a:p>
          <a:p>
            <a:r>
              <a:rPr lang="en-US" dirty="0"/>
              <a:t>NOM-ACC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0240608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D4945FB-D57A-4F2E-90EC-843CF5E4DB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98326F1-8DF6-4D6B-AADC-9376B7268F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ar-AE" dirty="0"/>
              <a:t>رُئِيَ الْكَلْبُ مِنْ قِبَلِ الْبِنْتِ</a:t>
            </a:r>
            <a:r>
              <a:rPr lang="ru-RU" dirty="0"/>
              <a:t> – собака была побита девочкой</a:t>
            </a:r>
          </a:p>
          <a:p>
            <a:r>
              <a:rPr lang="ru-RU" dirty="0"/>
              <a:t>                             </a:t>
            </a:r>
            <a:r>
              <a:rPr lang="fr-FR" dirty="0"/>
              <a:t>ḍuriba</a:t>
            </a:r>
            <a:r>
              <a:rPr lang="ru-RU" dirty="0"/>
              <a:t>-                                  </a:t>
            </a:r>
            <a:r>
              <a:rPr lang="it-IT" dirty="0"/>
              <a:t>al-kalb-u </a:t>
            </a:r>
            <a:r>
              <a:rPr lang="ru-RU" dirty="0"/>
              <a:t>         </a:t>
            </a:r>
          </a:p>
          <a:p>
            <a:r>
              <a:rPr lang="ru-RU" dirty="0"/>
              <a:t>             </a:t>
            </a:r>
            <a:r>
              <a:rPr lang="en-US" dirty="0"/>
              <a:t>V-PASS PAST PRF 3SG M                 DEF-N M SG-NOM</a:t>
            </a:r>
            <a:r>
              <a:rPr lang="ru-RU" dirty="0"/>
              <a:t>                                                           </a:t>
            </a:r>
          </a:p>
          <a:p>
            <a:r>
              <a:rPr lang="en-US" dirty="0"/>
              <a:t>                           was beaten                             the dog</a:t>
            </a:r>
            <a:endParaRPr lang="ru-RU" dirty="0"/>
          </a:p>
          <a:p>
            <a:r>
              <a:rPr lang="ru-RU" dirty="0"/>
              <a:t>                 </a:t>
            </a:r>
            <a:r>
              <a:rPr lang="it-IT" dirty="0"/>
              <a:t>min </a:t>
            </a:r>
            <a:r>
              <a:rPr lang="ru-RU" dirty="0"/>
              <a:t>                       </a:t>
            </a:r>
            <a:r>
              <a:rPr lang="en-US" dirty="0"/>
              <a:t>(</a:t>
            </a:r>
            <a:r>
              <a:rPr lang="it-IT" dirty="0"/>
              <a:t>qibal-i) </a:t>
            </a:r>
            <a:r>
              <a:rPr lang="ru-RU" dirty="0"/>
              <a:t>                         </a:t>
            </a:r>
            <a:r>
              <a:rPr lang="it-IT" dirty="0"/>
              <a:t>al-bint-i</a:t>
            </a:r>
          </a:p>
          <a:p>
            <a:r>
              <a:rPr lang="it-IT" dirty="0"/>
              <a:t>                PREP                        N-GEN                   DEF-N F SG-GEN</a:t>
            </a:r>
          </a:p>
          <a:p>
            <a:r>
              <a:rPr lang="it-IT" dirty="0"/>
              <a:t>                                  by                                                 the girl </a:t>
            </a:r>
          </a:p>
          <a:p>
            <a:r>
              <a:rPr lang="ru-RU" dirty="0"/>
              <a:t>Теряется кодировка АСС, но </a:t>
            </a:r>
            <a:r>
              <a:rPr lang="ru-RU" dirty="0" err="1"/>
              <a:t>агенс</a:t>
            </a:r>
            <a:r>
              <a:rPr lang="ru-RU" dirty="0"/>
              <a:t> выражается предложной конструкцией с </a:t>
            </a:r>
            <a:r>
              <a:rPr lang="en-US" dirty="0"/>
              <a:t>GEN</a:t>
            </a:r>
            <a:r>
              <a:rPr lang="ru-RU" dirty="0"/>
              <a:t> (что характерно для пассивных конструкций языков с </a:t>
            </a:r>
            <a:r>
              <a:rPr lang="ru-RU" dirty="0" err="1"/>
              <a:t>аккузативной</a:t>
            </a:r>
            <a:r>
              <a:rPr lang="ru-RU" dirty="0"/>
              <a:t> ролевой кодировкой), а не эргативом. 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37149797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023E61-0A9F-45AF-87E5-54FFE44AE3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81621F8-2D5A-4EA2-929E-FDC5F9A4B16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AE" dirty="0"/>
              <a:t>اِسْتَحَمَّ الْوَلَدُ</a:t>
            </a:r>
            <a:r>
              <a:rPr lang="ru-RU" dirty="0"/>
              <a:t> – мальчик помылся</a:t>
            </a:r>
          </a:p>
          <a:p>
            <a:r>
              <a:rPr lang="ru-RU" dirty="0"/>
              <a:t>                               </a:t>
            </a:r>
            <a:r>
              <a:rPr lang="fr-FR" dirty="0"/>
              <a:t>ist</a:t>
            </a:r>
            <a:r>
              <a:rPr lang="ru-RU" dirty="0"/>
              <a:t>-</a:t>
            </a:r>
            <a:r>
              <a:rPr lang="fr-FR" dirty="0"/>
              <a:t>ahamma</a:t>
            </a:r>
            <a:r>
              <a:rPr lang="ru-RU" dirty="0"/>
              <a:t>-                        </a:t>
            </a:r>
            <a:r>
              <a:rPr lang="fr-FR" dirty="0"/>
              <a:t> al-walad</a:t>
            </a:r>
            <a:r>
              <a:rPr lang="ru-RU" dirty="0"/>
              <a:t>-</a:t>
            </a:r>
            <a:r>
              <a:rPr lang="fr-FR" dirty="0"/>
              <a:t>u</a:t>
            </a:r>
            <a:endParaRPr lang="ru-RU" dirty="0"/>
          </a:p>
          <a:p>
            <a:r>
              <a:rPr lang="ru-RU" dirty="0"/>
              <a:t>          </a:t>
            </a:r>
            <a:r>
              <a:rPr lang="en-US" dirty="0"/>
              <a:t>   </a:t>
            </a:r>
            <a:r>
              <a:rPr lang="ru-RU" dirty="0"/>
              <a:t>  </a:t>
            </a:r>
            <a:r>
              <a:rPr lang="en-US" dirty="0"/>
              <a:t>REFL-V-PAST PRF 3SG M                  DEF-N M SG-NOM</a:t>
            </a:r>
            <a:endParaRPr lang="ru-RU" dirty="0"/>
          </a:p>
          <a:p>
            <a:r>
              <a:rPr lang="ru-RU" dirty="0"/>
              <a:t>                         </a:t>
            </a:r>
            <a:r>
              <a:rPr lang="en-US"/>
              <a:t>washed himself                              </a:t>
            </a:r>
            <a:r>
              <a:rPr lang="en-US" dirty="0"/>
              <a:t>the boy</a:t>
            </a:r>
          </a:p>
          <a:p>
            <a:r>
              <a:rPr lang="ru-RU" dirty="0"/>
              <a:t>АСС ролевая кодировка не меняется на эргатив</a:t>
            </a:r>
          </a:p>
          <a:p>
            <a:endParaRPr lang="ru-RU" dirty="0"/>
          </a:p>
          <a:p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6530778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DC235FA-4F4C-4C6C-AFF7-C808889A51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8779176-B334-4091-A57B-62CFB6E2A8B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Базовый порядок слов в классическом арабском – </a:t>
            </a:r>
            <a:r>
              <a:rPr lang="en-US" dirty="0"/>
              <a:t>VSO</a:t>
            </a:r>
            <a:endParaRPr lang="ru-RU" dirty="0"/>
          </a:p>
          <a:p>
            <a:r>
              <a:rPr lang="ar-AE" dirty="0"/>
              <a:t>كَتَبَ الْوَلَدُ الرِّسَالَةَ</a:t>
            </a:r>
            <a:r>
              <a:rPr lang="ru-RU" dirty="0"/>
              <a:t> – мальчик написал письмо</a:t>
            </a:r>
          </a:p>
          <a:p>
            <a:r>
              <a:rPr lang="ru-RU" dirty="0"/>
              <a:t>                       </a:t>
            </a:r>
            <a:r>
              <a:rPr lang="fr-FR" dirty="0"/>
              <a:t>katab</a:t>
            </a:r>
            <a:r>
              <a:rPr lang="en-US" dirty="0"/>
              <a:t>a</a:t>
            </a:r>
            <a:r>
              <a:rPr lang="fr-FR" dirty="0"/>
              <a:t> </a:t>
            </a:r>
            <a:r>
              <a:rPr lang="ru-RU" dirty="0"/>
              <a:t>                  </a:t>
            </a:r>
            <a:r>
              <a:rPr lang="en-US" dirty="0"/>
              <a:t>         </a:t>
            </a:r>
            <a:r>
              <a:rPr lang="ru-RU" dirty="0"/>
              <a:t>  </a:t>
            </a:r>
            <a:r>
              <a:rPr lang="fr-FR" dirty="0"/>
              <a:t>al-walad</a:t>
            </a:r>
            <a:r>
              <a:rPr lang="ru-RU" dirty="0"/>
              <a:t>-</a:t>
            </a:r>
            <a:r>
              <a:rPr lang="fr-FR" dirty="0"/>
              <a:t>u </a:t>
            </a:r>
            <a:endParaRPr lang="ru-RU" dirty="0"/>
          </a:p>
          <a:p>
            <a:r>
              <a:rPr lang="ru-RU" dirty="0"/>
              <a:t>        </a:t>
            </a:r>
            <a:r>
              <a:rPr lang="en-US" dirty="0"/>
              <a:t>V-ACT PAST PRF 3SG M             DEF-N SG M-NOM</a:t>
            </a:r>
          </a:p>
          <a:p>
            <a:r>
              <a:rPr lang="en-US" dirty="0"/>
              <a:t>                       wrote                                 the boy</a:t>
            </a:r>
            <a:endParaRPr lang="ru-RU" dirty="0"/>
          </a:p>
          <a:p>
            <a:r>
              <a:rPr lang="fr-FR" dirty="0"/>
              <a:t>                                             ar-risālat</a:t>
            </a:r>
            <a:r>
              <a:rPr lang="ru-RU" dirty="0"/>
              <a:t>-</a:t>
            </a:r>
            <a:r>
              <a:rPr lang="fr-FR" dirty="0"/>
              <a:t>a</a:t>
            </a:r>
          </a:p>
          <a:p>
            <a:r>
              <a:rPr lang="fr-FR" dirty="0"/>
              <a:t>                                         </a:t>
            </a:r>
            <a:r>
              <a:rPr lang="en-US" dirty="0"/>
              <a:t>DEF-N SG F</a:t>
            </a:r>
            <a:r>
              <a:rPr lang="ru-RU" dirty="0"/>
              <a:t>-АСС</a:t>
            </a:r>
          </a:p>
          <a:p>
            <a:r>
              <a:rPr lang="en-US" dirty="0"/>
              <a:t>Verb – Subject – Object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6404603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1F58638-6BAE-4C23-8D97-80B55A4563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Фонология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C5C76DB-54BD-437B-9276-B4C02FA91A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Фарингальные согласные </a:t>
            </a:r>
            <a:r>
              <a:rPr lang="fr-FR" dirty="0"/>
              <a:t>‘ayn </a:t>
            </a:r>
            <a:r>
              <a:rPr lang="ru-RU" dirty="0"/>
              <a:t>или ʻ, ’</a:t>
            </a:r>
          </a:p>
          <a:p>
            <a:r>
              <a:rPr lang="ru-RU" dirty="0" err="1"/>
              <a:t>Ларингальные</a:t>
            </a:r>
            <a:r>
              <a:rPr lang="ru-RU" dirty="0"/>
              <a:t> согласные </a:t>
            </a:r>
            <a:r>
              <a:rPr lang="fr-FR" dirty="0"/>
              <a:t>h ’ </a:t>
            </a:r>
            <a:r>
              <a:rPr lang="ru-RU" dirty="0"/>
              <a:t>или </a:t>
            </a:r>
            <a:r>
              <a:rPr lang="el-GR" dirty="0"/>
              <a:t>γ</a:t>
            </a:r>
            <a:endParaRPr lang="ru-RU" dirty="0"/>
          </a:p>
          <a:p>
            <a:r>
              <a:rPr lang="ru-RU" dirty="0"/>
              <a:t>Эмфатические согласные</a:t>
            </a:r>
            <a:r>
              <a:rPr lang="ru-RU" b="1" dirty="0"/>
              <a:t> /ṭ/, /ḍ/, /ṣ/, /ḏ/</a:t>
            </a:r>
          </a:p>
          <a:p>
            <a:r>
              <a:rPr lang="ru-RU" dirty="0"/>
              <a:t>Ударение не является фонемным</a:t>
            </a:r>
          </a:p>
          <a:p>
            <a:r>
              <a:rPr lang="ru-RU" dirty="0"/>
              <a:t>Особая </a:t>
            </a:r>
            <a:r>
              <a:rPr lang="ru-RU"/>
              <a:t>роль согласных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9951150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890477A-B6DC-42F9-9A06-588F1ED0F6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Морфология и синтаксис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D0C2B9A-DB6E-4A10-97F8-6A91CC1E7B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/>
              <a:t>Tense/Aspect</a:t>
            </a:r>
          </a:p>
          <a:p>
            <a:r>
              <a:rPr lang="en-US" dirty="0"/>
              <a:t>Person </a:t>
            </a:r>
            <a:r>
              <a:rPr lang="ru-RU" dirty="0"/>
              <a:t>(13)</a:t>
            </a:r>
          </a:p>
          <a:p>
            <a:r>
              <a:rPr lang="en-US" dirty="0"/>
              <a:t>Voice </a:t>
            </a:r>
            <a:endParaRPr lang="ru-RU" dirty="0"/>
          </a:p>
          <a:p>
            <a:r>
              <a:rPr lang="ru-RU" dirty="0"/>
              <a:t>М</a:t>
            </a:r>
            <a:r>
              <a:rPr lang="en-US" dirty="0" err="1"/>
              <a:t>ood</a:t>
            </a:r>
            <a:r>
              <a:rPr lang="ru-RU" dirty="0"/>
              <a:t> (</a:t>
            </a:r>
            <a:r>
              <a:rPr lang="en-US" dirty="0"/>
              <a:t>suffixes)</a:t>
            </a:r>
            <a:r>
              <a:rPr lang="ru-RU" dirty="0"/>
              <a:t>: </a:t>
            </a:r>
            <a:r>
              <a:rPr lang="en-US" dirty="0"/>
              <a:t>indicative, subjunctive, imperative, or (in Arabic) jussive</a:t>
            </a:r>
            <a:endParaRPr lang="ru-RU" dirty="0"/>
          </a:p>
          <a:p>
            <a:r>
              <a:rPr lang="en-US" dirty="0"/>
              <a:t>Gender</a:t>
            </a:r>
            <a:r>
              <a:rPr lang="ru-RU" dirty="0"/>
              <a:t>: </a:t>
            </a:r>
            <a:r>
              <a:rPr lang="en-US" dirty="0"/>
              <a:t>masculine &amp; feminine</a:t>
            </a:r>
          </a:p>
          <a:p>
            <a:r>
              <a:rPr lang="en-US" dirty="0"/>
              <a:t>Number</a:t>
            </a:r>
            <a:r>
              <a:rPr lang="ru-RU" dirty="0"/>
              <a:t>: </a:t>
            </a:r>
            <a:r>
              <a:rPr lang="fr-FR" dirty="0"/>
              <a:t>singular, dual, and plural</a:t>
            </a:r>
            <a:endParaRPr lang="ru-RU" dirty="0"/>
          </a:p>
          <a:p>
            <a:r>
              <a:rPr lang="en-US" dirty="0"/>
              <a:t>Come</a:t>
            </a:r>
            <a:r>
              <a:rPr lang="ru-RU" dirty="0"/>
              <a:t>: </a:t>
            </a:r>
            <a:r>
              <a:rPr lang="en-US" dirty="0"/>
              <a:t>there are eight different nominal declensions in Arabic</a:t>
            </a:r>
            <a:r>
              <a:rPr lang="ru-RU" dirty="0"/>
              <a:t>. </a:t>
            </a:r>
            <a:r>
              <a:rPr lang="en-US" dirty="0"/>
              <a:t>Cases - </a:t>
            </a:r>
            <a:r>
              <a:rPr lang="it-IT" dirty="0"/>
              <a:t>nominative, genitive, and accusative</a:t>
            </a:r>
            <a:endParaRPr lang="ru-RU" dirty="0"/>
          </a:p>
          <a:p>
            <a:r>
              <a:rPr lang="en-US" dirty="0"/>
              <a:t>Definiteness</a:t>
            </a:r>
            <a:r>
              <a:rPr lang="ru-RU" dirty="0"/>
              <a:t>:</a:t>
            </a:r>
            <a:r>
              <a:rPr lang="en-US" dirty="0"/>
              <a:t> determiners</a:t>
            </a:r>
          </a:p>
          <a:p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8397223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5D8212E-1B72-4F61-A786-CBA52C33F5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Морфология и синтаксис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8FC222C-D262-4400-8858-99AF746B87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err="1"/>
              <a:t>Идафа</a:t>
            </a:r>
            <a:r>
              <a:rPr lang="ru-RU" dirty="0"/>
              <a:t> – одна из центральных притяжательных конструкций классического арабского. Это </a:t>
            </a:r>
            <a:r>
              <a:rPr lang="ru-RU" dirty="0" err="1"/>
              <a:t>генитивная</a:t>
            </a:r>
            <a:r>
              <a:rPr lang="ru-RU" dirty="0"/>
              <a:t> конструкция, выражает связь между существительными или отношения принадлежности одного другому. </a:t>
            </a:r>
            <a:r>
              <a:rPr lang="ru-RU" dirty="0" err="1"/>
              <a:t>Мудаф</a:t>
            </a:r>
            <a:r>
              <a:rPr lang="ru-RU" dirty="0"/>
              <a:t> </a:t>
            </a:r>
            <a:r>
              <a:rPr lang="ru-RU" dirty="0" err="1"/>
              <a:t>илейхи</a:t>
            </a:r>
            <a:r>
              <a:rPr lang="ru-RU" dirty="0"/>
              <a:t> – обладатель, стоит в </a:t>
            </a:r>
            <a:r>
              <a:rPr lang="en-US" dirty="0"/>
              <a:t>GEN</a:t>
            </a:r>
            <a:r>
              <a:rPr lang="ru-RU" dirty="0"/>
              <a:t>. </a:t>
            </a:r>
            <a:r>
              <a:rPr lang="ru-RU" dirty="0" err="1"/>
              <a:t>Мудаф</a:t>
            </a:r>
            <a:r>
              <a:rPr lang="ru-RU" dirty="0"/>
              <a:t>  – обладаемое, стоит в падеже, которого требует контекст, теряет </a:t>
            </a:r>
            <a:r>
              <a:rPr lang="ru-RU" dirty="0" err="1"/>
              <a:t>танвин</a:t>
            </a:r>
            <a:r>
              <a:rPr lang="ru-RU" dirty="0"/>
              <a:t> (</a:t>
            </a:r>
            <a:r>
              <a:rPr lang="ru-RU" dirty="0" err="1"/>
              <a:t>нуминацию</a:t>
            </a:r>
            <a:r>
              <a:rPr lang="ru-RU" dirty="0"/>
              <a:t>) (удвоение гласной в конце слова, указывающей на неопределённость) в конструкции </a:t>
            </a:r>
            <a:r>
              <a:rPr lang="ru-RU" dirty="0" err="1"/>
              <a:t>идафы</a:t>
            </a:r>
            <a:r>
              <a:rPr lang="ru-RU" dirty="0"/>
              <a:t>.</a:t>
            </a:r>
          </a:p>
          <a:p>
            <a:r>
              <a:rPr lang="ru-RU" dirty="0"/>
              <a:t>Отсутствие глагола-связки в настоящем времени</a:t>
            </a:r>
          </a:p>
        </p:txBody>
      </p:sp>
    </p:spTree>
    <p:extLst>
      <p:ext uri="{BB962C8B-B14F-4D97-AF65-F5344CB8AC3E}">
        <p14:creationId xmlns:p14="http://schemas.microsoft.com/office/powerpoint/2010/main" val="29310419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42EBBA8-AA0E-411A-8A6C-5AD67C0283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Лексика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7D4ACB1-26E9-45DA-A1B4-72A5A970B9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В словаре записаны лексические корни (семантическое поле арабского)</a:t>
            </a:r>
          </a:p>
          <a:p>
            <a:r>
              <a:rPr lang="ru-RU" dirty="0"/>
              <a:t>Это упрощает лексикографию арабского языка</a:t>
            </a:r>
          </a:p>
          <a:p>
            <a:r>
              <a:rPr lang="ru-RU" dirty="0"/>
              <a:t>Способы получения слов: </a:t>
            </a:r>
            <a:r>
              <a:rPr lang="en-US" dirty="0"/>
              <a:t>compounding into one word, compounding into two words, solid stems</a:t>
            </a: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8925642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6648FB8-A675-42DE-851E-4D98B41311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Графика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5EC41FF-0389-465B-B1A3-C72D8E9C797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/>
              <a:t>Узорность, </a:t>
            </a:r>
            <a:r>
              <a:rPr lang="ru-RU" dirty="0" err="1"/>
              <a:t>курсивность</a:t>
            </a:r>
            <a:r>
              <a:rPr lang="ru-RU" dirty="0"/>
              <a:t> и плавность написания</a:t>
            </a:r>
          </a:p>
          <a:p>
            <a:r>
              <a:rPr lang="ru-RU" dirty="0"/>
              <a:t>Текст читается справа налево</a:t>
            </a:r>
          </a:p>
          <a:p>
            <a:r>
              <a:rPr lang="ru-RU" dirty="0"/>
              <a:t>Отсутствие заглавных букв</a:t>
            </a:r>
          </a:p>
          <a:p>
            <a:r>
              <a:rPr lang="ru-RU" dirty="0"/>
              <a:t>Диакритические знаки для обозначения гласных</a:t>
            </a:r>
          </a:p>
          <a:p>
            <a:r>
              <a:rPr lang="ru-RU" dirty="0"/>
              <a:t>ـَـ (</a:t>
            </a:r>
            <a:r>
              <a:rPr lang="ru-RU" dirty="0" err="1"/>
              <a:t>фатха</a:t>
            </a:r>
            <a:r>
              <a:rPr lang="ru-RU" dirty="0"/>
              <a:t>) (а), ـِـ (</a:t>
            </a:r>
            <a:r>
              <a:rPr lang="ru-RU" dirty="0" err="1"/>
              <a:t>кясра</a:t>
            </a:r>
            <a:r>
              <a:rPr lang="ru-RU" dirty="0"/>
              <a:t>) (и), ـُـ (</a:t>
            </a:r>
            <a:r>
              <a:rPr lang="ru-RU" dirty="0" err="1"/>
              <a:t>дамма</a:t>
            </a:r>
            <a:r>
              <a:rPr lang="ru-RU" dirty="0"/>
              <a:t>) (у), ـْـ (</a:t>
            </a:r>
            <a:r>
              <a:rPr lang="ru-RU" dirty="0" err="1"/>
              <a:t>сукун</a:t>
            </a:r>
            <a:r>
              <a:rPr lang="ru-RU" dirty="0"/>
              <a:t>) (отсутствие гласного), ـّـ (</a:t>
            </a:r>
            <a:r>
              <a:rPr lang="ru-RU" dirty="0" err="1"/>
              <a:t>шадда</a:t>
            </a:r>
            <a:r>
              <a:rPr lang="ru-RU" dirty="0"/>
              <a:t>) (удвоение согласного)</a:t>
            </a:r>
          </a:p>
          <a:p>
            <a:r>
              <a:rPr lang="ru-RU" dirty="0"/>
              <a:t>Лунные и солнечные буквы: перед солнечными буквами звук в артикле не произносится, а произносится первый звук слова (</a:t>
            </a:r>
            <a:r>
              <a:rPr lang="fr-FR" dirty="0"/>
              <a:t>ash-shams</a:t>
            </a:r>
            <a:r>
              <a:rPr lang="ru-RU" dirty="0"/>
              <a:t> – солнце), перед лунными звук в артикле произносится (</a:t>
            </a:r>
            <a:r>
              <a:rPr lang="fr-FR" dirty="0"/>
              <a:t>al-qamar</a:t>
            </a:r>
            <a:r>
              <a:rPr lang="ru-RU" dirty="0"/>
              <a:t> – луна)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0695129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5F3501B-545D-4E41-9D7B-3BBD7ED981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Список сокращений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1F6CE18-ADAD-41B5-B389-BA402D0C0F9E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V – Verb</a:t>
            </a:r>
          </a:p>
          <a:p>
            <a:r>
              <a:rPr lang="en-US" dirty="0"/>
              <a:t>N – Noun </a:t>
            </a:r>
          </a:p>
          <a:p>
            <a:r>
              <a:rPr lang="en-US" dirty="0"/>
              <a:t>Adj – Adjective</a:t>
            </a:r>
          </a:p>
          <a:p>
            <a:r>
              <a:rPr lang="en-US" dirty="0"/>
              <a:t>Prep – Preposition</a:t>
            </a:r>
          </a:p>
          <a:p>
            <a:r>
              <a:rPr lang="en-US" dirty="0"/>
              <a:t>Def – Definite article</a:t>
            </a:r>
          </a:p>
          <a:p>
            <a:r>
              <a:rPr lang="en-US" dirty="0" err="1"/>
              <a:t>Indef</a:t>
            </a:r>
            <a:r>
              <a:rPr lang="en-US" dirty="0"/>
              <a:t> – Indefinite article</a:t>
            </a:r>
          </a:p>
          <a:p>
            <a:r>
              <a:rPr lang="en-US" dirty="0"/>
              <a:t>Nom – Nominative case</a:t>
            </a:r>
          </a:p>
          <a:p>
            <a:r>
              <a:rPr lang="en-US" dirty="0"/>
              <a:t>Gen – Genitive case</a:t>
            </a:r>
          </a:p>
          <a:p>
            <a:r>
              <a:rPr lang="ru-RU" dirty="0"/>
              <a:t>Асс - </a:t>
            </a:r>
            <a:r>
              <a:rPr lang="en-US" dirty="0"/>
              <a:t>Accusative case</a:t>
            </a:r>
          </a:p>
          <a:p>
            <a:r>
              <a:rPr lang="en-US" dirty="0" err="1"/>
              <a:t>Refl</a:t>
            </a:r>
            <a:r>
              <a:rPr lang="en-US" dirty="0"/>
              <a:t> – Reflexive</a:t>
            </a:r>
          </a:p>
          <a:p>
            <a:r>
              <a:rPr lang="en-US" dirty="0" err="1"/>
              <a:t>Prf</a:t>
            </a:r>
            <a:r>
              <a:rPr lang="en-US" dirty="0"/>
              <a:t> - Perfect</a:t>
            </a:r>
          </a:p>
          <a:p>
            <a:endParaRPr lang="en-US" dirty="0"/>
          </a:p>
        </p:txBody>
      </p:sp>
      <p:sp>
        <p:nvSpPr>
          <p:cNvPr id="7" name="Объект 6">
            <a:extLst>
              <a:ext uri="{FF2B5EF4-FFF2-40B4-BE49-F238E27FC236}">
                <a16:creationId xmlns:a16="http://schemas.microsoft.com/office/drawing/2014/main" id="{A3BB4F12-43B8-47B4-92DB-1F2B7B4E5E3C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dirty="0"/>
              <a:t>Асс - </a:t>
            </a:r>
            <a:r>
              <a:rPr lang="en-US" dirty="0"/>
              <a:t>Accusative case</a:t>
            </a:r>
          </a:p>
          <a:p>
            <a:r>
              <a:rPr lang="en-US" dirty="0"/>
              <a:t>M – Masculine</a:t>
            </a:r>
          </a:p>
          <a:p>
            <a:r>
              <a:rPr lang="en-US" dirty="0"/>
              <a:t>F – Feminine</a:t>
            </a:r>
          </a:p>
          <a:p>
            <a:r>
              <a:rPr lang="en-US" dirty="0"/>
              <a:t>Sg – Singular</a:t>
            </a:r>
          </a:p>
          <a:p>
            <a:r>
              <a:rPr lang="en-US" dirty="0"/>
              <a:t>(Pl – Plural)</a:t>
            </a:r>
            <a:endParaRPr lang="ru-RU" dirty="0"/>
          </a:p>
          <a:p>
            <a:r>
              <a:rPr lang="en-US" dirty="0"/>
              <a:t>Pres – Present </a:t>
            </a:r>
          </a:p>
          <a:p>
            <a:r>
              <a:rPr lang="en-US" dirty="0"/>
              <a:t>Past – Past</a:t>
            </a:r>
          </a:p>
          <a:p>
            <a:r>
              <a:rPr lang="en-US" dirty="0"/>
              <a:t>Pass – Passive</a:t>
            </a:r>
          </a:p>
          <a:p>
            <a:r>
              <a:rPr lang="en-US" dirty="0"/>
              <a:t>Act – Active</a:t>
            </a:r>
          </a:p>
          <a:p>
            <a:r>
              <a:rPr lang="en-US" dirty="0"/>
              <a:t>Nun - Nunation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4676560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65F69E1-A4C4-4B45-91A7-720027388D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Список использованной литературы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7004A77-FF20-4B3F-9D11-55F91D807C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Kees</a:t>
            </a:r>
            <a:r>
              <a:rPr lang="en-US" dirty="0"/>
              <a:t> </a:t>
            </a:r>
            <a:r>
              <a:rPr lang="en-US" dirty="0" err="1"/>
              <a:t>Versteegh</a:t>
            </a:r>
            <a:r>
              <a:rPr lang="en-US" dirty="0"/>
              <a:t>, The Arabic Language, Edinburgh, Edinburgh University Press, 2014</a:t>
            </a:r>
          </a:p>
          <a:p>
            <a:r>
              <a:rPr lang="fr-FR" dirty="0"/>
              <a:t>Karin C. Ryding, </a:t>
            </a:r>
            <a:r>
              <a:rPr lang="en-US" dirty="0"/>
              <a:t>A Reference Grammar of Modern Standard Arabic, </a:t>
            </a:r>
            <a:r>
              <a:rPr lang="fr-FR" dirty="0"/>
              <a:t>2005</a:t>
            </a:r>
            <a:endParaRPr lang="ru-RU" dirty="0"/>
          </a:p>
          <a:p>
            <a:r>
              <a:rPr lang="ru-RU" dirty="0"/>
              <a:t>Рыбалкин В.С., Классическое </a:t>
            </a:r>
            <a:r>
              <a:rPr lang="ru-RU"/>
              <a:t>арабское языкознание, 2003</a:t>
            </a:r>
            <a:endParaRPr lang="fr-FR" dirty="0"/>
          </a:p>
          <a:p>
            <a:r>
              <a:rPr lang="fr-FR" dirty="0">
                <a:hlinkClick r:id="rId2"/>
              </a:rPr>
              <a:t>Glottolog 5.1 – Arabian</a:t>
            </a:r>
            <a:endParaRPr lang="fr-FR" dirty="0"/>
          </a:p>
          <a:p>
            <a:r>
              <a:rPr lang="en-US" dirty="0">
                <a:hlinkClick r:id="rId3"/>
              </a:rPr>
              <a:t>Arabic, Standard Language (ARB) – L1 &amp; L2 Speakers, Status, Map, Endangered Level &amp; Official Use | </a:t>
            </a:r>
            <a:r>
              <a:rPr lang="en-US" dirty="0" err="1">
                <a:hlinkClick r:id="rId3"/>
              </a:rPr>
              <a:t>Ethnologue</a:t>
            </a:r>
            <a:r>
              <a:rPr lang="en-US" dirty="0">
                <a:hlinkClick r:id="rId3"/>
              </a:rPr>
              <a:t> Free</a:t>
            </a:r>
            <a:endParaRPr lang="fr-FR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4388316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455</TotalTime>
  <Words>1331</Words>
  <Application>Microsoft Office PowerPoint</Application>
  <PresentationFormat>Широкоэкранный</PresentationFormat>
  <Paragraphs>163</Paragraphs>
  <Slides>28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28</vt:i4>
      </vt:variant>
    </vt:vector>
  </HeadingPairs>
  <TitlesOfParts>
    <vt:vector size="32" baseType="lpstr">
      <vt:lpstr>Arial</vt:lpstr>
      <vt:lpstr>Calibri</vt:lpstr>
      <vt:lpstr>Calibri Light</vt:lpstr>
      <vt:lpstr>Тема Office</vt:lpstr>
      <vt:lpstr>Классический арабский</vt:lpstr>
      <vt:lpstr>Общая информация</vt:lpstr>
      <vt:lpstr>Генеалогическая информация</vt:lpstr>
      <vt:lpstr>Генеалогическая информация</vt:lpstr>
      <vt:lpstr>Презентация PowerPoint</vt:lpstr>
      <vt:lpstr>Ареальная информация</vt:lpstr>
      <vt:lpstr>Социолингвистическая информация</vt:lpstr>
      <vt:lpstr>Типологическая характеристика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Фонология</vt:lpstr>
      <vt:lpstr>Морфология и синтаксис</vt:lpstr>
      <vt:lpstr>Морфология и синтаксис</vt:lpstr>
      <vt:lpstr>Лексика</vt:lpstr>
      <vt:lpstr>Графика</vt:lpstr>
      <vt:lpstr>Список сокращений</vt:lpstr>
      <vt:lpstr>Список использованной литературы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Классический арабский</dc:title>
  <dc:creator>мой</dc:creator>
  <cp:lastModifiedBy>мой</cp:lastModifiedBy>
  <cp:revision>42</cp:revision>
  <dcterms:created xsi:type="dcterms:W3CDTF">2025-03-04T15:02:27Z</dcterms:created>
  <dcterms:modified xsi:type="dcterms:W3CDTF">2025-03-06T19:09:29Z</dcterms:modified>
</cp:coreProperties>
</file>