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73" r:id="rId11"/>
    <p:sldId id="274" r:id="rId12"/>
    <p:sldId id="265" r:id="rId13"/>
    <p:sldId id="266" r:id="rId14"/>
    <p:sldId id="267" r:id="rId15"/>
    <p:sldId id="270" r:id="rId16"/>
    <p:sldId id="271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11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248EB-158F-4A6D-BDBD-32FCE151802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D1CF-8E21-44C8-A3A5-AF736315B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861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3D1CF-8E21-44C8-A3A5-AF736315B7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037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3D1CF-8E21-44C8-A3A5-AF736315B78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77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7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3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4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11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02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2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6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6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30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8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0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A3BEF3-CF85-4E9B-8692-D0215955D52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CD1759-B96A-4558-9D18-C31CB386E76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10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jazykirf.iling-ran.ru/Statuses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DC5D36-0FA6-435C-AADF-B74E931EB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Грузинский язык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72BA3A-1DA7-4E74-872C-3EA7B589A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Выполнила Трубина Александра 1 курс </a:t>
            </a:r>
            <a:r>
              <a:rPr lang="ru-RU" dirty="0" err="1">
                <a:solidFill>
                  <a:schemeClr val="tx1"/>
                </a:solidFill>
              </a:rPr>
              <a:t>ОТиПЛ</a:t>
            </a:r>
            <a:r>
              <a:rPr lang="ru-RU" dirty="0">
                <a:solidFill>
                  <a:schemeClr val="tx1"/>
                </a:solidFill>
              </a:rPr>
              <a:t> (2025)</a:t>
            </a:r>
          </a:p>
        </p:txBody>
      </p:sp>
    </p:spTree>
    <p:extLst>
      <p:ext uri="{BB962C8B-B14F-4D97-AF65-F5344CB8AC3E}">
        <p14:creationId xmlns:p14="http://schemas.microsoft.com/office/powerpoint/2010/main" val="3797300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40020-23D4-45F6-9B40-78C23769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3527"/>
            <a:ext cx="10058400" cy="145075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Общая информация: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20056B-1AF4-4BAA-B14C-39D81D6AE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Название: грузинский язык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Самоназвание: </a:t>
            </a:r>
            <a:r>
              <a:rPr lang="ka-GE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ქართული </a:t>
            </a:r>
            <a:r>
              <a:rPr lang="ka-GE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ენა 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b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kartuli</a:t>
            </a:r>
            <a:r>
              <a:rPr lang="en-US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ena</a:t>
            </a:r>
            <a:r>
              <a:rPr lang="en-US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Официальный язык Грузии и родной или основной язык 88% ее населения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 письма: грузинская письменность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3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C783E-5711-496E-AD5F-995EA90E0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57" y="273226"/>
            <a:ext cx="10960689" cy="1450757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Генеалогическая информация: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B526D5-FCA3-4741-A1D9-EB60AD985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957" y="1723983"/>
            <a:ext cx="10028122" cy="4132538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Картвельская семья (Южно-Кавказская)➔Южно-картвельская ветвь➔Грузинский язык</a:t>
            </a:r>
            <a:endParaRPr lang="en-US" dirty="0">
              <a:solidFill>
                <a:schemeClr val="tx1"/>
              </a:solidFill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Грузинский более близко связан с мегрельским и лазским языками и более отдалённо со сванским (т.к. он отделился раньше)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Грузинский является наиболее распространённым языком из своей семьи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 пределами его языковой семьи у грузинского нет родственных языков, следовательно, Картвельская семья изолирована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 грузинском языке насчитывается </a:t>
            </a:r>
            <a:r>
              <a:rPr lang="ru-RU" b="0" i="0" dirty="0">
                <a:solidFill>
                  <a:srgbClr val="040C28"/>
                </a:solidFill>
                <a:effectLst/>
                <a:latin typeface="Google Sans"/>
              </a:rPr>
              <a:t>не менее 18</a:t>
            </a:r>
            <a:r>
              <a:rPr lang="ru-RU" b="0" i="0" dirty="0">
                <a:solidFill>
                  <a:srgbClr val="1F1F1F"/>
                </a:solidFill>
                <a:effectLst/>
                <a:latin typeface="Google Sans"/>
              </a:rPr>
              <a:t> диалектов</a:t>
            </a:r>
          </a:p>
          <a:p>
            <a:pPr marL="0" indent="0">
              <a:buClrTx/>
              <a:buNone/>
            </a:pPr>
            <a:endParaRPr lang="ru-RU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0" indent="0">
              <a:buClrTx/>
              <a:buNone/>
            </a:pPr>
            <a:endParaRPr lang="ru-RU" dirty="0">
              <a:solidFill>
                <a:srgbClr val="1F1F1F"/>
              </a:solidFill>
              <a:latin typeface="Google Sa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D1CD69-96BA-4793-8071-7A8781101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5" t="20055" r="73739" b="46412"/>
          <a:stretch/>
        </p:blipFill>
        <p:spPr>
          <a:xfrm>
            <a:off x="9125832" y="3790252"/>
            <a:ext cx="2349585" cy="22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226EE-B090-4D0D-967F-7B3DA775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Ареальная информация: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38EB697-977D-44D1-82C1-25D4DCD78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None/>
            </a:pPr>
            <a:endParaRPr lang="ru-RU" dirty="0">
              <a:solidFill>
                <a:schemeClr val="tx1"/>
              </a:solidFill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76FB20-3603-48BF-8964-C1FEDD757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27568" cy="3379124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Ареал: Южный Кавказ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Разговаривают на грузинском в основном в Грузии, а также в Азер­бай­джа­не, Ира­не,       Тур­ции, США, России, Из­раи­ле (диаспоры)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852D71-666F-4F6B-8E0A-2B7E7E9E1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714" y="594358"/>
            <a:ext cx="8086285" cy="562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43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8BB58-C6F9-411C-828E-42F3B420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8158"/>
            <a:ext cx="10058400" cy="145075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Социолингвистическая информация: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7A72D4-0A2B-4059-91CA-35A18B15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669" y="1737360"/>
            <a:ext cx="11747921" cy="4215323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Число носителей: более 4 млн человек в Грузии и несколько сотен тысяч в диаспорах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Уровень языковой витальности: благополучный — язык со стабильной межпоколенческой передачей и обеспеченный развитой языковой инфраструктурой  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Функциональный статус: государственный язык Грузии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Грузинский является </a:t>
            </a:r>
            <a:r>
              <a:rPr lang="ru-RU" dirty="0" err="1">
                <a:solidFill>
                  <a:schemeClr val="tx1"/>
                </a:solidFill>
              </a:rPr>
              <a:t>лингва</a:t>
            </a:r>
            <a:r>
              <a:rPr lang="ru-RU" dirty="0">
                <a:solidFill>
                  <a:schemeClr val="tx1"/>
                </a:solidFill>
              </a:rPr>
              <a:t> франка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языком межнационального общения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ru-RU" dirty="0">
                <a:solidFill>
                  <a:schemeClr val="tx1"/>
                </a:solidFill>
              </a:rPr>
              <a:t> для национальных меньшинств, проживающих на территории Грузии (армяне, азербайджанцы), для носителей других картвельских языков (мегрельский, лазский, сванский), для грузинской диаспоры в других странах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Грузинский язык используется во всех сферах: образование, законодательство, СМИ, культура и т.п.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Двуязычие: среди национальных меньшинств (армянский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 err="1">
                <a:solidFill>
                  <a:schemeClr val="tx1"/>
                </a:solidFill>
              </a:rPr>
              <a:t>азербайджанский+грузинский</a:t>
            </a:r>
            <a:r>
              <a:rPr lang="ru-RU" dirty="0">
                <a:solidFill>
                  <a:schemeClr val="tx1"/>
                </a:solidFill>
              </a:rPr>
              <a:t>), а также много пожилых носителей знают русский наряду с грузинским, молодое поколение стремится использовать английский вместе с грузинским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948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4DDE6-99C4-4407-84CA-42F7DE8BB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898" y="359270"/>
            <a:ext cx="10756009" cy="1450757"/>
          </a:xfrm>
        </p:spPr>
        <p:txBody>
          <a:bodyPr/>
          <a:lstStyle/>
          <a:p>
            <a:r>
              <a:rPr lang="en-US" sz="4800" b="1" u="none" strike="noStrike" dirty="0">
                <a:solidFill>
                  <a:srgbClr val="000000"/>
                </a:solidFill>
                <a:uFillTx/>
              </a:rPr>
              <a:t>Тип </a:t>
            </a:r>
            <a:r>
              <a:rPr lang="ru-RU" sz="4800" b="1" u="none" strike="noStrike" dirty="0">
                <a:solidFill>
                  <a:srgbClr val="000000"/>
                </a:solidFill>
                <a:uFillTx/>
              </a:rPr>
              <a:t>(степень свободы) </a:t>
            </a:r>
            <a:r>
              <a:rPr lang="en-US" sz="4800" b="1" u="none" strike="noStrike" dirty="0">
                <a:solidFill>
                  <a:srgbClr val="000000"/>
                </a:solidFill>
                <a:uFillTx/>
              </a:rPr>
              <a:t>выражения грамматических значений: 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A14DC0-B463-4E82-8CCC-7326BD2C4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7583"/>
            <a:ext cx="10058400" cy="66183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</a:rPr>
              <a:t>Грузинский – синтетический язык, а также имеет черты </a:t>
            </a:r>
            <a:r>
              <a:rPr lang="ru-RU" dirty="0" err="1">
                <a:solidFill>
                  <a:schemeClr val="tx1"/>
                </a:solidFill>
              </a:rPr>
              <a:t>полисинтетизма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F0D6D-71B3-4F8C-8877-BC0B6AB20BF7}"/>
              </a:ext>
            </a:extLst>
          </p:cNvPr>
          <p:cNvSpPr txBox="1"/>
          <p:nvPr/>
        </p:nvSpPr>
        <p:spPr>
          <a:xfrm>
            <a:off x="1097280" y="2364755"/>
            <a:ext cx="4704013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/>
              <a:t>Синтетизм</a:t>
            </a:r>
            <a:r>
              <a:rPr lang="ru-RU" sz="24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грамматика выражается морфемами</a:t>
            </a:r>
            <a:r>
              <a:rPr lang="ru-RU" dirty="0"/>
              <a:t> (напр., падежи выражаются суффиксами)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нет предлогов, только послелоги</a:t>
            </a:r>
            <a:r>
              <a:rPr lang="ru-RU" dirty="0"/>
              <a:t> (присоединяются после существительного, работают в тандеме с падежами для показания грамматических связей)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одно слово может содержать несколько грамматических значений </a:t>
            </a:r>
            <a:r>
              <a:rPr lang="ru-RU" dirty="0"/>
              <a:t>(напр., лицо, число, время у глаголов и т.п.)</a:t>
            </a:r>
            <a:endParaRPr lang="ru-RU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2A55E-DB8C-4E68-AA69-6BDF57C9AAAE}"/>
              </a:ext>
            </a:extLst>
          </p:cNvPr>
          <p:cNvSpPr txBox="1"/>
          <p:nvPr/>
        </p:nvSpPr>
        <p:spPr>
          <a:xfrm>
            <a:off x="6390710" y="2364755"/>
            <a:ext cx="464264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Черты </a:t>
            </a:r>
            <a:r>
              <a:rPr lang="ru-RU" sz="2400" b="1" dirty="0" err="1"/>
              <a:t>полисинтетизма</a:t>
            </a:r>
            <a:r>
              <a:rPr lang="ru-RU" sz="24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имеются сверхдлинные глаголы, кодирующие много грамматических значений (одно слово-целое предложение), однако это редкость, а также нет инкорпорации существительных (существительное не встраивается в глагол)</a:t>
            </a:r>
          </a:p>
          <a:p>
            <a:r>
              <a:rPr lang="ru-RU" b="1" dirty="0"/>
              <a:t>Пример:</a:t>
            </a:r>
          </a:p>
          <a:p>
            <a:r>
              <a:rPr lang="ru-RU" b="1" i="1" dirty="0"/>
              <a:t>Вы заставляете их писать для меня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წერ-თ-ვ-ებ-ინ-ებ-თ  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ts’er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-t-v-eb-in-eb-t 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write-VERS-1SG.DAT-3PL.OBJ-CAUS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2PL.SBJ-IND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88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922CF-DB33-4C56-86CE-F641502526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9232" y="-326353"/>
            <a:ext cx="10045700" cy="1325563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Примеры: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BB9B452F-4D45-4AA4-A49C-BDDFF31C20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24131" y="999210"/>
            <a:ext cx="4206875" cy="409575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ru-RU" sz="2100" b="1" dirty="0">
                <a:solidFill>
                  <a:schemeClr val="tx1"/>
                </a:solidFill>
              </a:rPr>
              <a:t>Падежи выражаются суффиксами:</a:t>
            </a:r>
          </a:p>
          <a:p>
            <a:endParaRPr lang="ru-RU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7C00F4B3-CFC5-4EA6-A26C-DEDCBEF7A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950277"/>
              </p:ext>
            </p:extLst>
          </p:nvPr>
        </p:nvGraphicFramePr>
        <p:xfrm>
          <a:off x="1224131" y="1378288"/>
          <a:ext cx="8128000" cy="147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6683537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8281179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199313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828635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/>
                        <a:t>Падеж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Форма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Транскрипция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Перевод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99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Именительный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ბიჭ</a:t>
                      </a:r>
                      <a:r>
                        <a:rPr lang="ru-RU" b="1" dirty="0" err="1"/>
                        <a:t>ი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bič’</a:t>
                      </a:r>
                      <a:r>
                        <a:rPr lang="ru-RU" b="1" dirty="0" err="1"/>
                        <a:t>i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мальчик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6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Дательный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ბიჭ</a:t>
                      </a:r>
                      <a:r>
                        <a:rPr lang="ru-RU" b="1" dirty="0" err="1"/>
                        <a:t>ს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bič’</a:t>
                      </a:r>
                      <a:r>
                        <a:rPr lang="ru-RU" b="1" dirty="0" err="1"/>
                        <a:t>s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мальчику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24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Звательный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ბიჭ</a:t>
                      </a:r>
                      <a:r>
                        <a:rPr lang="ru-RU" b="1" dirty="0" err="1"/>
                        <a:t>ო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bič’</a:t>
                      </a:r>
                      <a:r>
                        <a:rPr lang="ru-RU" b="1" dirty="0" err="1"/>
                        <a:t>o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(эй,) мальчик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47400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C4C5EF4-9E77-4CF4-B57C-4DDCE583966E}"/>
              </a:ext>
            </a:extLst>
          </p:cNvPr>
          <p:cNvSpPr txBox="1"/>
          <p:nvPr/>
        </p:nvSpPr>
        <p:spPr>
          <a:xfrm>
            <a:off x="1224131" y="2946067"/>
            <a:ext cx="609499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/>
              <a:t>Послелоги</a:t>
            </a:r>
            <a:r>
              <a:rPr lang="ru-RU" b="1" dirty="0"/>
              <a:t>:</a:t>
            </a:r>
            <a:endParaRPr lang="ka-GE" b="1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BBBFCB34-8301-43EA-AAEC-9CF3E5131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50558"/>
              </p:ext>
            </p:extLst>
          </p:nvPr>
        </p:nvGraphicFramePr>
        <p:xfrm>
          <a:off x="1224131" y="3294647"/>
          <a:ext cx="6096000" cy="147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09214553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944211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519927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/>
                        <a:t>Форма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Транскрипция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Перевод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60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მთის</a:t>
                      </a:r>
                      <a:r>
                        <a:rPr lang="ka-GE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კენ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mtis</a:t>
                      </a:r>
                      <a:r>
                        <a:rPr lang="en-US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k'en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 горе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59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წერტილა</a:t>
                      </a:r>
                      <a:r>
                        <a:rPr lang="ka-GE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მდე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t'ert'ila</a:t>
                      </a:r>
                      <a:r>
                        <a:rPr lang="en-US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mde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 точки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43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მეგობრის</a:t>
                      </a:r>
                      <a:r>
                        <a:rPr lang="ka-GE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თვის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megobris</a:t>
                      </a:r>
                      <a:r>
                        <a:rPr lang="en-US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t'vis</a:t>
                      </a:r>
                      <a:endParaRPr lang="ru-RU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для друга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98364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518FC2F-DDEF-4938-B860-60120B6040D7}"/>
              </a:ext>
            </a:extLst>
          </p:cNvPr>
          <p:cNvSpPr txBox="1"/>
          <p:nvPr/>
        </p:nvSpPr>
        <p:spPr>
          <a:xfrm>
            <a:off x="1224131" y="4929146"/>
            <a:ext cx="609499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/>
              <a:t>Одно слово = несколько грамматических форм: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106A1A-EE3A-4A3A-98B5-B5DFFA06A6E8}"/>
              </a:ext>
            </a:extLst>
          </p:cNvPr>
          <p:cNvSpPr txBox="1"/>
          <p:nvPr/>
        </p:nvSpPr>
        <p:spPr>
          <a:xfrm>
            <a:off x="1224131" y="5211006"/>
            <a:ext cx="3493204" cy="147732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ru-RU" b="1" i="1" dirty="0"/>
              <a:t>Я тебя люблю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მე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გი-ყვარ-ხარ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gi-q'var-har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1SG.NOM 2SG.DAT-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-PRS.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SG 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86F0AB-0921-4A8E-9555-ABE7035CD1B3}"/>
              </a:ext>
            </a:extLst>
          </p:cNvPr>
          <p:cNvSpPr txBox="1"/>
          <p:nvPr/>
        </p:nvSpPr>
        <p:spPr>
          <a:xfrm>
            <a:off x="5736195" y="5211006"/>
            <a:ext cx="6094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Ребёнок прочитал книгу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ბავშვ-მა წიგნ-ი წა-იკითხ-ა  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bavshv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-ma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ts'ign-i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ts'a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ik'itkh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child-ERG book-ABS PFV-read-AOR.3SG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24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EC700-449F-4897-83C5-EEF7DABA3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199" y="-50152"/>
            <a:ext cx="10058400" cy="931326"/>
          </a:xfrm>
        </p:spPr>
        <p:txBody>
          <a:bodyPr/>
          <a:lstStyle/>
          <a:p>
            <a:r>
              <a:rPr lang="ru-RU" b="1" u="sng" dirty="0">
                <a:solidFill>
                  <a:schemeClr val="tx1"/>
                </a:solidFill>
              </a:rPr>
              <a:t>Характер границы между морфемами: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A0F416-06E4-4BF6-84BE-914F2781A32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199" y="954676"/>
            <a:ext cx="10058400" cy="10922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 грузинском языке представлен и </a:t>
            </a:r>
            <a:r>
              <a:rPr lang="ru-RU" b="1" dirty="0">
                <a:solidFill>
                  <a:schemeClr val="tx1"/>
                </a:solidFill>
              </a:rPr>
              <a:t>агглютинативный </a:t>
            </a:r>
            <a:r>
              <a:rPr lang="ru-RU" dirty="0">
                <a:solidFill>
                  <a:schemeClr val="tx1"/>
                </a:solidFill>
              </a:rPr>
              <a:t>(морфемы собираются в слове, как конструктор), 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фузионный </a:t>
            </a:r>
            <a:r>
              <a:rPr lang="ru-RU" dirty="0">
                <a:solidFill>
                  <a:schemeClr val="tx1"/>
                </a:solidFill>
              </a:rPr>
              <a:t>характер (несколько грамматических значений выражаются слиянием морфем в одну форму)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1EDCA0-2746-4B6B-B1AE-BEE6105501D6}"/>
              </a:ext>
            </a:extLst>
          </p:cNvPr>
          <p:cNvSpPr txBox="1"/>
          <p:nvPr/>
        </p:nvSpPr>
        <p:spPr>
          <a:xfrm>
            <a:off x="838199" y="1909187"/>
            <a:ext cx="60949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latin typeface="+mj-lt"/>
                <a:ea typeface="+mj-ea"/>
                <a:cs typeface="+mj-cs"/>
              </a:rPr>
              <a:t>Примеры: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BDBD5-A26B-4029-AB2E-7DD8F52071B5}"/>
              </a:ext>
            </a:extLst>
          </p:cNvPr>
          <p:cNvSpPr txBox="1"/>
          <p:nvPr/>
        </p:nvSpPr>
        <p:spPr>
          <a:xfrm>
            <a:off x="838199" y="2678628"/>
            <a:ext cx="365507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Чистой агглютинации нет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(даже если каждый префикс в слове имеет отдельное значение, лицо и число, например, могут сливаться):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Он/она будет цепляться (за что-то)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გა-მო-ე-კიდ-ებ-ა  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gamoekideba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PREV-PREV-VERS-hang-IPFV-3SG.SBJ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A08BF-5C49-4F22-B564-9F43C8032A66}"/>
              </a:ext>
            </a:extLst>
          </p:cNvPr>
          <p:cNvSpPr txBox="1"/>
          <p:nvPr/>
        </p:nvSpPr>
        <p:spPr>
          <a:xfrm>
            <a:off x="6190366" y="2678628"/>
            <a:ext cx="482482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Фузия:</a:t>
            </a:r>
            <a:endParaRPr lang="en-US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Он съел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შე-ჭამ-ა 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she-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ch’am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-a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(корень "есть", изменённый от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ჭმ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 /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ch’m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-/)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PFV-eat-3SG.AOR  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Ты зовёшь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ეძახ-ი  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edzakh-i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(корень "звать", изменённый от *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ძახ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-* /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dzakh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-/)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call-2SG.PRS  </a:t>
            </a:r>
          </a:p>
        </p:txBody>
      </p:sp>
    </p:spTree>
    <p:extLst>
      <p:ext uri="{BB962C8B-B14F-4D97-AF65-F5344CB8AC3E}">
        <p14:creationId xmlns:p14="http://schemas.microsoft.com/office/powerpoint/2010/main" val="167900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5F8BB-9EEA-453E-969F-6872FA2888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6232" y="287338"/>
            <a:ext cx="11295767" cy="1449387"/>
          </a:xfrm>
        </p:spPr>
        <p:txBody>
          <a:bodyPr/>
          <a:lstStyle/>
          <a:p>
            <a:r>
              <a:rPr lang="ru-RU" b="1" u="sng" dirty="0">
                <a:solidFill>
                  <a:schemeClr val="tx1"/>
                </a:solidFill>
              </a:rPr>
              <a:t>Тип маркирования в </a:t>
            </a:r>
            <a:r>
              <a:rPr lang="ru-RU" b="1" u="sng" dirty="0" err="1">
                <a:solidFill>
                  <a:schemeClr val="tx1"/>
                </a:solidFill>
              </a:rPr>
              <a:t>посессивной</a:t>
            </a:r>
            <a:r>
              <a:rPr lang="ru-RU" b="1" u="sng" dirty="0">
                <a:solidFill>
                  <a:schemeClr val="tx1"/>
                </a:solidFill>
              </a:rPr>
              <a:t> именной группе: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A36AC-5F8F-415B-BBBF-DC9FCBFC23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77577"/>
            <a:ext cx="10515600" cy="2463800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tx1"/>
                </a:solidFill>
              </a:rPr>
              <a:t>В грузинском языке используется </a:t>
            </a:r>
            <a:r>
              <a:rPr lang="ru-RU" sz="2400" b="1" dirty="0" err="1">
                <a:solidFill>
                  <a:schemeClr val="tx1"/>
                </a:solidFill>
              </a:rPr>
              <a:t>зависимостный</a:t>
            </a:r>
            <a:r>
              <a:rPr lang="ru-RU" sz="2400" dirty="0">
                <a:solidFill>
                  <a:schemeClr val="tx1"/>
                </a:solidFill>
              </a:rPr>
              <a:t> тип (</a:t>
            </a:r>
            <a:r>
              <a:rPr lang="ru-RU" sz="2400" dirty="0" err="1">
                <a:solidFill>
                  <a:schemeClr val="tx1"/>
                </a:solidFill>
              </a:rPr>
              <a:t>поссесив</a:t>
            </a:r>
            <a:r>
              <a:rPr lang="ru-RU" sz="2400" dirty="0">
                <a:solidFill>
                  <a:schemeClr val="tx1"/>
                </a:solidFill>
              </a:rPr>
              <a:t> маркируется на зависимом члене)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Отчуждаемая принадлежность</a:t>
            </a:r>
            <a:r>
              <a:rPr lang="ru-RU" sz="2000" dirty="0">
                <a:solidFill>
                  <a:schemeClr val="tx1"/>
                </a:solidFill>
              </a:rPr>
              <a:t> – нет естественной связи (предметы, животные): обладатель получает окончание генитива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Неотчуждаемая принадлежность </a:t>
            </a:r>
            <a:r>
              <a:rPr lang="ru-RU" sz="2000" dirty="0">
                <a:solidFill>
                  <a:schemeClr val="tx1"/>
                </a:solidFill>
              </a:rPr>
              <a:t>– есть биологическая</a:t>
            </a:r>
            <a:r>
              <a:rPr lang="en-US" sz="2000" dirty="0">
                <a:solidFill>
                  <a:schemeClr val="tx1"/>
                </a:solidFill>
              </a:rPr>
              <a:t>/</a:t>
            </a:r>
            <a:r>
              <a:rPr lang="ru-RU" sz="2000" dirty="0">
                <a:solidFill>
                  <a:schemeClr val="tx1"/>
                </a:solidFill>
              </a:rPr>
              <a:t>естественная связь (части тела, родственные связи): </a:t>
            </a:r>
            <a:r>
              <a:rPr lang="ru-RU" dirty="0">
                <a:solidFill>
                  <a:schemeClr val="tx1"/>
                </a:solidFill>
              </a:rPr>
              <a:t>возможны и </a:t>
            </a:r>
            <a:r>
              <a:rPr lang="ru-RU" dirty="0" err="1">
                <a:solidFill>
                  <a:schemeClr val="tx1"/>
                </a:solidFill>
              </a:rPr>
              <a:t>генетив</a:t>
            </a:r>
            <a:r>
              <a:rPr lang="ru-RU" dirty="0">
                <a:solidFill>
                  <a:schemeClr val="tx1"/>
                </a:solidFill>
              </a:rPr>
              <a:t>, и притяжательное местоимение (зависит от контекста)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5D0ADC-F774-416F-AC4D-C4AB29738A7B}"/>
              </a:ext>
            </a:extLst>
          </p:cNvPr>
          <p:cNvSpPr txBox="1"/>
          <p:nvPr/>
        </p:nvSpPr>
        <p:spPr>
          <a:xfrm>
            <a:off x="896232" y="4792952"/>
            <a:ext cx="2513087" cy="147732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ru-RU" b="1" i="1" dirty="0"/>
              <a:t>Игрушка ребёнка</a:t>
            </a:r>
            <a:endParaRPr lang="en-US" b="1" i="1" dirty="0"/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ბავშვის სათამაშო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bavšv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-is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sat’amasho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child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GEN toy</a:t>
            </a:r>
            <a:endParaRPr lang="en-US" b="1" i="1" dirty="0"/>
          </a:p>
          <a:p>
            <a:r>
              <a:rPr lang="ru-RU" dirty="0"/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6FDE3-9406-4A29-9FAB-297F2C3180A1}"/>
              </a:ext>
            </a:extLst>
          </p:cNvPr>
          <p:cNvSpPr txBox="1"/>
          <p:nvPr/>
        </p:nvSpPr>
        <p:spPr>
          <a:xfrm>
            <a:off x="838200" y="4017553"/>
            <a:ext cx="102314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latin typeface="+mj-lt"/>
                <a:ea typeface="+mj-ea"/>
                <a:cs typeface="+mj-cs"/>
              </a:rPr>
              <a:t>Примеры: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1C74D7-3F99-4CB7-B852-8A73496CF631}"/>
              </a:ext>
            </a:extLst>
          </p:cNvPr>
          <p:cNvSpPr txBox="1"/>
          <p:nvPr/>
        </p:nvSpPr>
        <p:spPr>
          <a:xfrm>
            <a:off x="4411204" y="4786994"/>
            <a:ext cx="26794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/>
              <a:t>Твоё сердце </a:t>
            </a:r>
          </a:p>
          <a:p>
            <a:r>
              <a:rPr lang="ka-GE" dirty="0">
                <a:cs typeface="Calibri" panose="020F0502020204030204" pitchFamily="34" charset="0"/>
              </a:rPr>
              <a:t>შენი გული</a:t>
            </a:r>
          </a:p>
          <a:p>
            <a:r>
              <a:rPr lang="en-US" dirty="0" err="1"/>
              <a:t>šen-i</a:t>
            </a:r>
            <a:r>
              <a:rPr lang="en-US" dirty="0"/>
              <a:t> </a:t>
            </a:r>
            <a:r>
              <a:rPr lang="en-US" dirty="0" err="1"/>
              <a:t>guli</a:t>
            </a:r>
            <a:endParaRPr lang="en-US" dirty="0"/>
          </a:p>
          <a:p>
            <a:r>
              <a:rPr lang="en-US" dirty="0"/>
              <a:t>2SG.POSS-NOM heart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094EA-6A4E-40D5-A262-3C6DB616FD94}"/>
              </a:ext>
            </a:extLst>
          </p:cNvPr>
          <p:cNvSpPr txBox="1"/>
          <p:nvPr/>
        </p:nvSpPr>
        <p:spPr>
          <a:xfrm>
            <a:off x="8092493" y="4792952"/>
            <a:ext cx="2009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Сердце матери </a:t>
            </a:r>
          </a:p>
          <a:p>
            <a:r>
              <a:rPr lang="ka-GE" dirty="0"/>
              <a:t>დედის გული  </a:t>
            </a:r>
          </a:p>
          <a:p>
            <a:r>
              <a:rPr lang="ka-GE" dirty="0"/>
              <a:t> </a:t>
            </a:r>
            <a:r>
              <a:rPr lang="en-US" dirty="0" err="1"/>
              <a:t>ded</a:t>
            </a:r>
            <a:r>
              <a:rPr lang="en-US" dirty="0"/>
              <a:t>-is </a:t>
            </a:r>
            <a:r>
              <a:rPr lang="en-US" dirty="0" err="1"/>
              <a:t>guli</a:t>
            </a:r>
            <a:r>
              <a:rPr lang="en-US" dirty="0"/>
              <a:t>  </a:t>
            </a:r>
          </a:p>
          <a:p>
            <a:r>
              <a:rPr lang="en-US" dirty="0"/>
              <a:t> mother</a:t>
            </a:r>
            <a:r>
              <a:rPr lang="ru-RU" dirty="0"/>
              <a:t>-</a:t>
            </a:r>
            <a:r>
              <a:rPr lang="en-US" dirty="0"/>
              <a:t>GEN heart</a:t>
            </a:r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11783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A965A-E2FA-40F2-A4F8-ECF3543E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Тип маркирования в предикации: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95B57E-D28A-474A-9EA7-F4E54E20B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515600" cy="76944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Двойной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тип: и главный, и зависимый элементы отношений несут в себе грамматическую информацию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9A311F-EB54-4F4B-AA45-E30CE96076A9}"/>
              </a:ext>
            </a:extLst>
          </p:cNvPr>
          <p:cNvSpPr txBox="1"/>
          <p:nvPr/>
        </p:nvSpPr>
        <p:spPr>
          <a:xfrm>
            <a:off x="1097280" y="3446509"/>
            <a:ext cx="947554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Ребёнок читает книгу</a:t>
            </a:r>
          </a:p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ბავშვ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-ი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კითხულობ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-ს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წიგნ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-ს.  </a:t>
            </a:r>
          </a:p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child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-NOM read-3SG.PRS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book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-DAT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(датив требуется конкретным глаголом лексически, не синтаксически)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глагол, и существительное маркированы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672AC9-E9A3-4BC7-B7B3-ADE9647FF3F7}"/>
              </a:ext>
            </a:extLst>
          </p:cNvPr>
          <p:cNvSpPr txBox="1"/>
          <p:nvPr/>
        </p:nvSpPr>
        <p:spPr>
          <a:xfrm>
            <a:off x="1145725" y="2507841"/>
            <a:ext cx="60949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latin typeface="+mj-lt"/>
                <a:ea typeface="+mj-ea"/>
                <a:cs typeface="+mj-cs"/>
              </a:rPr>
              <a:t>Пример:</a:t>
            </a:r>
            <a:r>
              <a:rPr lang="en-US" sz="4400" b="1" dirty="0">
                <a:latin typeface="+mj-lt"/>
                <a:ea typeface="+mj-ea"/>
                <a:cs typeface="+mj-cs"/>
              </a:rPr>
              <a:t> </a:t>
            </a:r>
            <a:endParaRPr lang="ru-RU" sz="4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662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FDBBA1-73C5-4C8C-833D-DA51C398BC64}"/>
              </a:ext>
            </a:extLst>
          </p:cNvPr>
          <p:cNvSpPr txBox="1"/>
          <p:nvPr/>
        </p:nvSpPr>
        <p:spPr>
          <a:xfrm>
            <a:off x="923498" y="1828893"/>
            <a:ext cx="3393465" cy="107721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01168" lvl="1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спит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непереходное предл.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6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ka-G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ის ს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ka-G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ძინ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ka-G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ავს 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s-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SG.NOM 3SG-sleep-PRS</a:t>
            </a:r>
            <a:endParaRPr lang="en-US" sz="16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3910A2-486B-4B95-B850-4503C7CCC391}"/>
              </a:ext>
            </a:extLst>
          </p:cNvPr>
          <p:cNvSpPr txBox="1"/>
          <p:nvPr/>
        </p:nvSpPr>
        <p:spPr>
          <a:xfrm>
            <a:off x="539673" y="1023840"/>
            <a:ext cx="80881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Смешанный</a:t>
            </a:r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тип: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Номинативная стратегия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(настоящее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будущее время):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0A9DE8-84EE-4F78-ADEB-3F2129240715}"/>
              </a:ext>
            </a:extLst>
          </p:cNvPr>
          <p:cNvSpPr txBox="1"/>
          <p:nvPr/>
        </p:nvSpPr>
        <p:spPr>
          <a:xfrm>
            <a:off x="753195" y="3127140"/>
            <a:ext cx="10225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 подлежащее непереходного предложения (</a:t>
            </a:r>
            <a:r>
              <a:rPr lang="en-US" dirty="0"/>
              <a:t>S</a:t>
            </a:r>
            <a:r>
              <a:rPr lang="ru-RU" dirty="0"/>
              <a:t>)</a:t>
            </a:r>
            <a:r>
              <a:rPr lang="en-US" dirty="0"/>
              <a:t>,</a:t>
            </a:r>
            <a:r>
              <a:rPr lang="ru-RU" dirty="0"/>
              <a:t> и подлежащее переходного (А)</a:t>
            </a:r>
            <a:r>
              <a:rPr lang="en-US" dirty="0"/>
              <a:t> </a:t>
            </a:r>
            <a:r>
              <a:rPr lang="ru-RU" dirty="0"/>
              <a:t>стоят в </a:t>
            </a:r>
            <a:r>
              <a:rPr lang="en-US" dirty="0"/>
              <a:t>Nom</a:t>
            </a:r>
            <a:r>
              <a:rPr lang="ru-RU" dirty="0"/>
              <a:t>, прямое дополнение переходного (</a:t>
            </a:r>
            <a:r>
              <a:rPr lang="en-US" dirty="0"/>
              <a:t>P</a:t>
            </a:r>
            <a:r>
              <a:rPr lang="ru-RU" dirty="0"/>
              <a:t>) в </a:t>
            </a:r>
            <a:r>
              <a:rPr lang="en-US" dirty="0"/>
              <a:t>Acc (=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ru-RU" dirty="0"/>
              <a:t>в грузинском лексически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34EDA9-8045-40BE-A503-E1B4F06788C3}"/>
              </a:ext>
            </a:extLst>
          </p:cNvPr>
          <p:cNvSpPr txBox="1"/>
          <p:nvPr/>
        </p:nvSpPr>
        <p:spPr>
          <a:xfrm>
            <a:off x="887166" y="126454"/>
            <a:ext cx="78405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u="sng" dirty="0">
                <a:solidFill>
                  <a:schemeClr val="tx1"/>
                </a:solidFill>
              </a:rPr>
              <a:t>Тип ролевой кодировки:</a:t>
            </a:r>
            <a:endParaRPr lang="ru-RU" sz="4800" u="sn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59F6C8-9DAF-435E-8190-F963EF63536E}"/>
              </a:ext>
            </a:extLst>
          </p:cNvPr>
          <p:cNvSpPr txBox="1"/>
          <p:nvPr/>
        </p:nvSpPr>
        <p:spPr>
          <a:xfrm>
            <a:off x="1121804" y="3859921"/>
            <a:ext cx="609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u="sng" dirty="0">
                <a:latin typeface="Calibri" panose="020F0502020204030204" pitchFamily="34" charset="0"/>
                <a:cs typeface="Calibri" panose="020F0502020204030204" pitchFamily="34" charset="0"/>
              </a:rPr>
              <a:t>Эргативная стратегия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прошедшее время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dirty="0"/>
              <a:t>: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52B736-80E7-4588-B964-8974A8DD2CC4}"/>
              </a:ext>
            </a:extLst>
          </p:cNvPr>
          <p:cNvSpPr txBox="1"/>
          <p:nvPr/>
        </p:nvSpPr>
        <p:spPr>
          <a:xfrm>
            <a:off x="1121804" y="4315703"/>
            <a:ext cx="3394212" cy="107721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ru-RU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Он поспал</a:t>
            </a:r>
          </a:p>
          <a:p>
            <a:r>
              <a:rPr lang="ka-GE" sz="1600" dirty="0">
                <a:latin typeface="Calibri" panose="020F0502020204030204" pitchFamily="34" charset="0"/>
                <a:cs typeface="Calibri" panose="020F0502020204030204" pitchFamily="34" charset="0"/>
              </a:rPr>
              <a:t>ის დაიძინა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is da-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dzin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SG.ABS PFV-sleep-AOR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CD9EFE-FC4F-4353-906B-2BBB98E9F317}"/>
              </a:ext>
            </a:extLst>
          </p:cNvPr>
          <p:cNvSpPr txBox="1"/>
          <p:nvPr/>
        </p:nvSpPr>
        <p:spPr>
          <a:xfrm>
            <a:off x="844253" y="5435152"/>
            <a:ext cx="88205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 подлежащее непереходного предложения (</a:t>
            </a:r>
            <a:r>
              <a:rPr lang="en-US" dirty="0"/>
              <a:t>S</a:t>
            </a:r>
            <a:r>
              <a:rPr lang="ru-RU" dirty="0"/>
              <a:t>)</a:t>
            </a:r>
            <a:r>
              <a:rPr lang="en-US" dirty="0"/>
              <a:t>,</a:t>
            </a:r>
            <a:r>
              <a:rPr lang="ru-RU" dirty="0"/>
              <a:t> и прямое дополнение</a:t>
            </a:r>
            <a:r>
              <a:rPr lang="en-US" dirty="0"/>
              <a:t> </a:t>
            </a:r>
            <a:r>
              <a:rPr lang="ru-RU" dirty="0"/>
              <a:t>переходного (</a:t>
            </a:r>
            <a:r>
              <a:rPr lang="en-US" dirty="0"/>
              <a:t>P</a:t>
            </a:r>
            <a:r>
              <a:rPr lang="ru-RU" dirty="0"/>
              <a:t>)</a:t>
            </a:r>
            <a:r>
              <a:rPr lang="en-US" dirty="0"/>
              <a:t> </a:t>
            </a:r>
            <a:r>
              <a:rPr lang="ru-RU" dirty="0"/>
              <a:t>стоят в </a:t>
            </a:r>
            <a:r>
              <a:rPr lang="en-US" dirty="0"/>
              <a:t>Abs</a:t>
            </a:r>
            <a:r>
              <a:rPr lang="ru-RU" dirty="0"/>
              <a:t>, подлежащее переходного предложения (А) в </a:t>
            </a:r>
            <a:r>
              <a:rPr lang="en-US" dirty="0"/>
              <a:t>Erg</a:t>
            </a:r>
            <a:endParaRPr lang="ru-RU" dirty="0"/>
          </a:p>
          <a:p>
            <a:endParaRPr lang="ru-RU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1DDE73-CEFA-42C4-B852-5D421795EF1C}"/>
              </a:ext>
            </a:extLst>
          </p:cNvPr>
          <p:cNvSpPr txBox="1"/>
          <p:nvPr/>
        </p:nvSpPr>
        <p:spPr>
          <a:xfrm>
            <a:off x="4236098" y="181629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lvl="1"/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читает книгу 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переходное предл.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6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ka-G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ის კითხულობს წიგნ-ს 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k’it’xulobs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ts’ign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  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SG.NOM read.3SG.PRS book-DAT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B27725-C276-4895-9006-0E3A33850CF1}"/>
              </a:ext>
            </a:extLst>
          </p:cNvPr>
          <p:cNvSpPr txBox="1"/>
          <p:nvPr/>
        </p:nvSpPr>
        <p:spPr>
          <a:xfrm>
            <a:off x="4848409" y="4234823"/>
            <a:ext cx="35118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Он прочитал книгу </a:t>
            </a:r>
          </a:p>
          <a:p>
            <a:r>
              <a:rPr lang="ka-GE" sz="1600" dirty="0">
                <a:latin typeface="Calibri" panose="020F0502020204030204" pitchFamily="34" charset="0"/>
                <a:cs typeface="Calibri" panose="020F0502020204030204" pitchFamily="34" charset="0"/>
              </a:rPr>
              <a:t>მან წაიკითხა წიგნ-ი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ts’aik’it’xa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ts’ign-i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3SG.ERG PFV-read.3SG.AOR book-ABS </a:t>
            </a:r>
          </a:p>
        </p:txBody>
      </p:sp>
    </p:spTree>
    <p:extLst>
      <p:ext uri="{BB962C8B-B14F-4D97-AF65-F5344CB8AC3E}">
        <p14:creationId xmlns:p14="http://schemas.microsoft.com/office/powerpoint/2010/main" val="3520915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F14B0-666B-4DAA-9595-63EB6AF4F7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7757" y="160800"/>
            <a:ext cx="10058400" cy="901048"/>
          </a:xfrm>
        </p:spPr>
        <p:txBody>
          <a:bodyPr/>
          <a:lstStyle/>
          <a:p>
            <a:r>
              <a:rPr lang="ru-RU" b="1" u="sng" dirty="0">
                <a:solidFill>
                  <a:schemeClr val="tx1"/>
                </a:solidFill>
              </a:rPr>
              <a:t>Базовый порядок слов: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0608B-0867-40ED-84FA-6C9B23F8CCF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34503" y="1061848"/>
            <a:ext cx="10515600" cy="1235075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Наиболее частотный и нейтральный вариант – это </a:t>
            </a:r>
            <a:r>
              <a:rPr lang="en-US" sz="2400" b="1" dirty="0">
                <a:solidFill>
                  <a:schemeClr val="tx1"/>
                </a:solidFill>
              </a:rPr>
              <a:t>SOV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>
                <a:solidFill>
                  <a:schemeClr val="tx1"/>
                </a:solidFill>
              </a:rPr>
              <a:t>однако порядок может меняться в зависимости от того, что говорящий хочет выделить</a:t>
            </a:r>
            <a:r>
              <a:rPr lang="en-US" sz="2400" dirty="0">
                <a:solidFill>
                  <a:schemeClr val="tx1"/>
                </a:solidFill>
              </a:rPr>
              <a:t> (+</a:t>
            </a:r>
            <a:r>
              <a:rPr lang="ru-RU" sz="2400" dirty="0">
                <a:solidFill>
                  <a:schemeClr val="tx1"/>
                </a:solidFill>
              </a:rPr>
              <a:t>в разговорной речи обычно используется </a:t>
            </a:r>
            <a:r>
              <a:rPr lang="en-US" sz="2400" dirty="0">
                <a:solidFill>
                  <a:schemeClr val="tx1"/>
                </a:solidFill>
              </a:rPr>
              <a:t>SVO), </a:t>
            </a:r>
            <a:r>
              <a:rPr lang="ru-RU" sz="2400" dirty="0">
                <a:solidFill>
                  <a:schemeClr val="tx1"/>
                </a:solidFill>
              </a:rPr>
              <a:t>но благодаря роли падежей ясность смысла предложения не теряется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F175B8-786E-460F-AE8B-76FBE734F92B}"/>
              </a:ext>
            </a:extLst>
          </p:cNvPr>
          <p:cNvSpPr txBox="1"/>
          <p:nvPr/>
        </p:nvSpPr>
        <p:spPr>
          <a:xfrm>
            <a:off x="1059230" y="2551837"/>
            <a:ext cx="3593635" cy="12003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0" indent="0">
              <a:buNone/>
            </a:pPr>
            <a:r>
              <a:rPr lang="ru-RU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Я письмо напишу</a:t>
            </a:r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(SOV)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მე წერილ-ს დავწერ-თ 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ts’eril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davts’er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-t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1SG.NOM letter-DAT write-1SG.FUT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7685F-B0DF-4EE4-A899-12D94E9BFB15}"/>
              </a:ext>
            </a:extLst>
          </p:cNvPr>
          <p:cNvSpPr txBox="1"/>
          <p:nvPr/>
        </p:nvSpPr>
        <p:spPr>
          <a:xfrm>
            <a:off x="838200" y="3916491"/>
            <a:ext cx="11235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 аористе чаще используется </a:t>
            </a:r>
            <a:r>
              <a:rPr lang="en-US" sz="2400" dirty="0"/>
              <a:t>SOV</a:t>
            </a:r>
            <a:r>
              <a:rPr lang="ru-RU" sz="2400" dirty="0"/>
              <a:t>, в настоящем времени возможна гибкость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DBEC8-03E6-4559-BC5B-7397E75ABB62}"/>
              </a:ext>
            </a:extLst>
          </p:cNvPr>
          <p:cNvSpPr txBox="1"/>
          <p:nvPr/>
        </p:nvSpPr>
        <p:spPr>
          <a:xfrm>
            <a:off x="1059230" y="4720279"/>
            <a:ext cx="3904152" cy="147732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ru-RU" b="1" i="1" dirty="0"/>
              <a:t>Мама молоко налила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(SOV)</a:t>
            </a:r>
            <a:endParaRPr lang="ru-RU" b="1" i="1" dirty="0"/>
          </a:p>
          <a:p>
            <a:r>
              <a:rPr lang="ru-RU" dirty="0" err="1"/>
              <a:t>დედ-მა</a:t>
            </a:r>
            <a:r>
              <a:rPr lang="ru-RU" dirty="0"/>
              <a:t> </a:t>
            </a:r>
            <a:r>
              <a:rPr lang="ru-RU" dirty="0" err="1"/>
              <a:t>რძე-ლი</a:t>
            </a:r>
            <a:r>
              <a:rPr lang="ru-RU" dirty="0"/>
              <a:t> </a:t>
            </a:r>
            <a:r>
              <a:rPr lang="ru-RU" dirty="0" err="1"/>
              <a:t>დაასხ</a:t>
            </a:r>
            <a:r>
              <a:rPr lang="ru-RU" dirty="0"/>
              <a:t>-ა 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ded-ma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rdze-li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daaskh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-a  </a:t>
            </a:r>
          </a:p>
          <a:p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mother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-ERG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milk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-NOM pour-3SG.AOR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7543E-43C4-4CD5-90F2-D0932EF5CB24}"/>
              </a:ext>
            </a:extLst>
          </p:cNvPr>
          <p:cNvSpPr txBox="1"/>
          <p:nvPr/>
        </p:nvSpPr>
        <p:spPr>
          <a:xfrm>
            <a:off x="6036957" y="4722735"/>
            <a:ext cx="4195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Мы учим язык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(SVO)</a:t>
            </a:r>
          </a:p>
          <a:p>
            <a:r>
              <a:rPr lang="ka-GE" dirty="0">
                <a:latin typeface="Calibri" panose="020F0502020204030204" pitchFamily="34" charset="0"/>
                <a:cs typeface="Calibri" panose="020F0502020204030204" pitchFamily="34" charset="0"/>
              </a:rPr>
              <a:t>ჩვენ ვ-სწავლობ-თ ენა-ს  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chven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vsts’avlob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-t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we-NOM 1PL-study-PRS language-DAT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1BC694-DE03-4C96-BADC-09D03A6695C6}"/>
              </a:ext>
            </a:extLst>
          </p:cNvPr>
          <p:cNvSpPr txBox="1"/>
          <p:nvPr/>
        </p:nvSpPr>
        <p:spPr>
          <a:xfrm>
            <a:off x="6036957" y="2503003"/>
            <a:ext cx="38286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Мы язык учим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(SOV)</a:t>
            </a:r>
            <a:endParaRPr lang="ru-RU" sz="18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1800" dirty="0">
                <a:latin typeface="Calibri" panose="020F0502020204030204" pitchFamily="34" charset="0"/>
                <a:cs typeface="Calibri" panose="020F0502020204030204" pitchFamily="34" charset="0"/>
              </a:rPr>
              <a:t>ჩვენ ენა-ს ვსწავლობ-თ  </a:t>
            </a:r>
          </a:p>
          <a:p>
            <a:pPr marL="0" indent="0">
              <a:buNone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chven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vsts’avlob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-t 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1PL.NOM language-DAT learn-1PL.PRS  </a:t>
            </a:r>
          </a:p>
        </p:txBody>
      </p:sp>
    </p:spTree>
    <p:extLst>
      <p:ext uri="{BB962C8B-B14F-4D97-AF65-F5344CB8AC3E}">
        <p14:creationId xmlns:p14="http://schemas.microsoft.com/office/powerpoint/2010/main" val="279564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7C306-86CA-4606-A50D-6F1E4E8F0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0506" y="166266"/>
            <a:ext cx="10515600" cy="753797"/>
          </a:xfrm>
        </p:spPr>
        <p:txBody>
          <a:bodyPr/>
          <a:lstStyle/>
          <a:p>
            <a:r>
              <a:rPr lang="ru-RU" b="1" u="sng" dirty="0">
                <a:solidFill>
                  <a:schemeClr val="tx1"/>
                </a:solidFill>
              </a:rPr>
              <a:t>Фонологические особенности: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413DB-B744-4E97-93C2-1D74CAC8DF3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68642" y="902706"/>
            <a:ext cx="10515600" cy="1214437"/>
          </a:xfrm>
        </p:spPr>
        <p:txBody>
          <a:bodyPr>
            <a:normAutofit/>
          </a:bodyPr>
          <a:lstStyle/>
          <a:p>
            <a:pPr>
              <a:buClrTx/>
              <a:buFont typeface="Courier New" panose="02070309020205020404" pitchFamily="49" charset="0"/>
              <a:buChar char="o"/>
            </a:pPr>
            <a:r>
              <a:rPr 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грузинском 5-фонемный вокализм: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ა [а]; ე [э]; ი [и]; ო [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]; უ [у]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противопоставления по долготе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краткости, в безударных позициях гласные не редуцируются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370E85-7699-4C4C-B145-9D8D57077A44}"/>
              </a:ext>
            </a:extLst>
          </p:cNvPr>
          <p:cNvSpPr txBox="1"/>
          <p:nvPr/>
        </p:nvSpPr>
        <p:spPr>
          <a:xfrm>
            <a:off x="668642" y="2099786"/>
            <a:ext cx="824524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ru-RU" sz="2000" b="1" u="sng" dirty="0"/>
              <a:t>И 28-фонемный консонантизм:</a:t>
            </a:r>
            <a:r>
              <a:rPr lang="ru-RU" sz="2000" b="1" dirty="0"/>
              <a:t> </a:t>
            </a:r>
            <a:r>
              <a:rPr lang="ru-RU" sz="2000" dirty="0"/>
              <a:t>можно объединить в: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b="1" dirty="0"/>
              <a:t>Триады:</a:t>
            </a:r>
            <a:r>
              <a:rPr lang="ru-RU" sz="2000" dirty="0"/>
              <a:t> звонкий - глухой резкий (смычный) - глухой придыхательный:</a:t>
            </a:r>
          </a:p>
          <a:p>
            <a:pPr lvl="1"/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ბ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პ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п']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ფ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п]</a:t>
            </a:r>
            <a:b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გ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კ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к']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ქ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к]</a:t>
            </a:r>
            <a:b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დ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ტ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т']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თ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т]</a:t>
            </a:r>
            <a:b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ძ [</a:t>
            </a:r>
            <a:r>
              <a:rPr lang="ru-RU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дз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წ [</a:t>
            </a:r>
            <a:r>
              <a:rPr lang="ru-RU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тц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ც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ц]</a:t>
            </a:r>
            <a:b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ჯ [</a:t>
            </a:r>
            <a:r>
              <a:rPr lang="ru-RU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дж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ჭ [</a:t>
            </a:r>
            <a:r>
              <a:rPr lang="ru-RU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тч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 - </a:t>
            </a:r>
            <a:r>
              <a:rPr lang="ka-GE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ჩ [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ч]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Пары: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звонкий – глухой:</a:t>
            </a:r>
          </a:p>
          <a:p>
            <a:pPr lvl="1"/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ზ [з] - ს [с]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ჟ [ж] - შ [ш]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ღ [γ] - ხ [х]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Непарные согласные: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звонкие: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ვ [в], მ [м], ნ [н], რ [р], ლ [л],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глухие: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ყ [?], ჰ [h].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E79F2D-C621-4B40-BCC5-A6448C93F7B9}"/>
              </a:ext>
            </a:extLst>
          </p:cNvPr>
          <p:cNvSpPr txBox="1"/>
          <p:nvPr/>
        </p:nvSpPr>
        <p:spPr>
          <a:xfrm>
            <a:off x="5495987" y="5115996"/>
            <a:ext cx="71199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u="sng" dirty="0"/>
              <a:t>Ударение</a:t>
            </a:r>
            <a:r>
              <a:rPr lang="ru-RU" sz="2000" dirty="0"/>
              <a:t> слабое, смыслоразличительной функции не имеет, и неподвижное: падает на второй слог от конца в двусложных словах и на третий в остальных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5AA5E-3497-4D30-8E66-E92E5AA462F1}"/>
              </a:ext>
            </a:extLst>
          </p:cNvPr>
          <p:cNvSpPr txBox="1"/>
          <p:nvPr/>
        </p:nvSpPr>
        <p:spPr>
          <a:xfrm>
            <a:off x="5495987" y="3228744"/>
            <a:ext cx="609499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Сложные кластеры (до 8 согласных подряд):</a:t>
            </a:r>
          </a:p>
          <a:p>
            <a:pPr lvl="1"/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ты нас очищаешь</a:t>
            </a:r>
          </a:p>
          <a:p>
            <a:pPr lvl="1"/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გვფრცქვნი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gvprtskvnɪ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(7 согласных)</a:t>
            </a:r>
          </a:p>
        </p:txBody>
      </p:sp>
    </p:spTree>
    <p:extLst>
      <p:ext uri="{BB962C8B-B14F-4D97-AF65-F5344CB8AC3E}">
        <p14:creationId xmlns:p14="http://schemas.microsoft.com/office/powerpoint/2010/main" val="535360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3B7E0-4069-4853-BE85-9869D65F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Морфосинтаксические особенности: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4814B-4C5D-4ED0-A618-EE0967492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0"/>
            <a:ext cx="1005840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  Полное отсутствие категории рода: </a:t>
            </a:r>
            <a:r>
              <a:rPr lang="ru-RU" dirty="0">
                <a:solidFill>
                  <a:schemeClr val="tx1"/>
                </a:solidFill>
              </a:rPr>
              <a:t>в грузинском нет разделения на мужской, женский и средний род ни в местоимениях, ни в существительных, ни в глаголах. 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   Одно местоимение для всех –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ის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is</a:t>
            </a:r>
            <a:r>
              <a:rPr lang="ru-RU" dirty="0">
                <a:solidFill>
                  <a:schemeClr val="tx1"/>
                </a:solidFill>
              </a:rPr>
              <a:t>) = "он / она / оно". 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   Прилагательные и глаголы не согласуются по роду:  </a:t>
            </a:r>
          </a:p>
          <a:p>
            <a:pPr marL="292608" lvl="1" indent="0">
              <a:lnSpc>
                <a:spcPct val="50000"/>
              </a:lnSpc>
              <a:buNone/>
            </a:pPr>
            <a:r>
              <a:rPr lang="ru-RU" b="1" i="1" dirty="0">
                <a:solidFill>
                  <a:schemeClr val="tx1"/>
                </a:solidFill>
              </a:rPr>
              <a:t>он/она идёт</a:t>
            </a:r>
          </a:p>
          <a:p>
            <a:pPr marL="292608" lvl="1" indent="0">
              <a:lnSpc>
                <a:spcPct val="50000"/>
              </a:lnSpc>
              <a:buNone/>
            </a:pPr>
            <a:r>
              <a:rPr lang="ru-RU" dirty="0" err="1">
                <a:solidFill>
                  <a:schemeClr val="tx1"/>
                </a:solidFill>
              </a:rPr>
              <a:t>ის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მიდის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marL="292608" lvl="1" indent="0">
              <a:lnSpc>
                <a:spcPct val="50000"/>
              </a:lnSpc>
              <a:buNone/>
            </a:pPr>
            <a:r>
              <a:rPr lang="ru-RU" dirty="0" err="1">
                <a:solidFill>
                  <a:schemeClr val="tx1"/>
                </a:solidFill>
              </a:rPr>
              <a:t>is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midis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38F60D-7ED5-4492-8D36-D1C3DD6E9497}"/>
              </a:ext>
            </a:extLst>
          </p:cNvPr>
          <p:cNvSpPr txBox="1"/>
          <p:nvPr/>
        </p:nvSpPr>
        <p:spPr>
          <a:xfrm>
            <a:off x="1066800" y="3935701"/>
            <a:ext cx="1100463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2000" b="1" dirty="0"/>
              <a:t>Смена стратегии ролевой кодировки в прошедшем времени (с Номинативной на Эргативную):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Настоящее: 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ბავშვი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NOM) 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წერს წერილს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DAT) → "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Ребёнок пишет письмо"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Прошедшее: 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ბავშვმა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ERG) </a:t>
            </a:r>
            <a:r>
              <a:rPr lang="ka-GE" sz="2000" dirty="0">
                <a:latin typeface="Calibri" panose="020F0502020204030204" pitchFamily="34" charset="0"/>
                <a:cs typeface="Calibri" panose="020F0502020204030204" pitchFamily="34" charset="0"/>
              </a:rPr>
              <a:t>დაწერა წერილი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NOM) → "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Ребёнок написал письмо" 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ru-RU" sz="1600" dirty="0"/>
              <a:t>- Субъект: эргативный падеж (окончание -</a:t>
            </a:r>
            <a:r>
              <a:rPr lang="ka-GE" sz="1600" dirty="0"/>
              <a:t>მა)  </a:t>
            </a:r>
          </a:p>
          <a:p>
            <a:r>
              <a:rPr lang="ka-GE" sz="1600" dirty="0"/>
              <a:t>- </a:t>
            </a:r>
            <a:r>
              <a:rPr lang="ru-RU" sz="1600" dirty="0"/>
              <a:t>Объект: номинатив (базовая форма)  </a:t>
            </a:r>
          </a:p>
          <a:p>
            <a:r>
              <a:rPr lang="ru-RU" sz="1600" dirty="0"/>
              <a:t>- Глагол: согласуется с </a:t>
            </a:r>
            <a:r>
              <a:rPr lang="ru-RU" sz="1600" dirty="0" err="1"/>
              <a:t>агенсом</a:t>
            </a:r>
            <a:r>
              <a:rPr lang="ru-RU" sz="1600" dirty="0"/>
              <a:t> (</a:t>
            </a:r>
            <a:r>
              <a:rPr lang="ka-GE" sz="1600" dirty="0"/>
              <a:t>დაწერ-ა = 3</a:t>
            </a:r>
            <a:r>
              <a:rPr lang="ru-RU" sz="1600" dirty="0"/>
              <a:t>л. ед. ч.)</a:t>
            </a:r>
          </a:p>
        </p:txBody>
      </p:sp>
    </p:spTree>
    <p:extLst>
      <p:ext uri="{BB962C8B-B14F-4D97-AF65-F5344CB8AC3E}">
        <p14:creationId xmlns:p14="http://schemas.microsoft.com/office/powerpoint/2010/main" val="3281153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6212C-14E6-4772-83C6-849CB086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Графические особенности: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800BBA-066E-446F-838A-ED1DDCC51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Уникальный алфавит (</a:t>
            </a:r>
            <a:r>
              <a:rPr lang="ru-RU" dirty="0" err="1">
                <a:solidFill>
                  <a:schemeClr val="tx1"/>
                </a:solidFill>
              </a:rPr>
              <a:t>мхедрули</a:t>
            </a:r>
            <a:r>
              <a:rPr lang="ru-RU" dirty="0">
                <a:solidFill>
                  <a:schemeClr val="tx1"/>
                </a:solidFill>
              </a:rPr>
              <a:t>), имеющий плавные, округлые формы, делающие грузинский непохожим на другие языки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Отсутствие заглавных и строчных букв: все буквы одинакового размера в любой позиции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Направление письма слева направо</a:t>
            </a:r>
          </a:p>
        </p:txBody>
      </p:sp>
    </p:spTree>
    <p:extLst>
      <p:ext uri="{BB962C8B-B14F-4D97-AF65-F5344CB8AC3E}">
        <p14:creationId xmlns:p14="http://schemas.microsoft.com/office/powerpoint/2010/main" val="1071368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6A439-F217-4837-9847-9378C55E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Список сокращений: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EC896-4931-441A-9BBD-3DF24BB1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49503"/>
          </a:xfrm>
        </p:spPr>
        <p:txBody>
          <a:bodyPr numCol="2">
            <a:normAutofit fontScale="92500" lnSpcReduction="20000"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SG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единственное число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множественное число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настоящее время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AOR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аорист 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FUT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будущее время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PFV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совершенный вид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изъявительное наклонение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SBJV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сослагательное наклонение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CAUS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каузатив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ABS –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абсолютив 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дательный падеж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ERG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эргатив (падеж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агенса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прошедшем времени для переходных глаголов)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именительный падеж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OBJ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объект (в контексте глагольных форм)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посессивности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VERS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маркер версии (особенность грузинской морфологии — различие между действиями, направленными на объект/субъект и т.д.)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SBJ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маркер согласования с подлежащим</a:t>
            </a:r>
          </a:p>
        </p:txBody>
      </p:sp>
    </p:spTree>
    <p:extLst>
      <p:ext uri="{BB962C8B-B14F-4D97-AF65-F5344CB8AC3E}">
        <p14:creationId xmlns:p14="http://schemas.microsoft.com/office/powerpoint/2010/main" val="61990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524CB-9D35-4857-8A86-0B78261C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Список использованной литературы: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34EB4E-CB80-4E92-9CE3-68414E0FD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Статусы языковой витальности: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https://jazykirf.iling-ran.ru/Statuses.shtml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Georgian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Reading Grammar (Aronson)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Учебник грузинского языка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Джавахия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Georgian: A Structural Reference Grammar (Hewitt B. G.)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Glottolog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Ethnologue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9696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2213</TotalTime>
  <Words>1618</Words>
  <Application>Microsoft Office PowerPoint</Application>
  <PresentationFormat>Широкоэкранный</PresentationFormat>
  <Paragraphs>223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Google Sans</vt:lpstr>
      <vt:lpstr>Sylfaen</vt:lpstr>
      <vt:lpstr>Wingdings</vt:lpstr>
      <vt:lpstr>Ретро</vt:lpstr>
      <vt:lpstr>Грузинский язык</vt:lpstr>
      <vt:lpstr>Общая информация:</vt:lpstr>
      <vt:lpstr>Генеалогическая информация:</vt:lpstr>
      <vt:lpstr>Ареальная информация:</vt:lpstr>
      <vt:lpstr>Социолингвистическая информация:</vt:lpstr>
      <vt:lpstr>Тип (степень свободы) выражения грамматических значений: </vt:lpstr>
      <vt:lpstr>Примеры:</vt:lpstr>
      <vt:lpstr>Характер границы между морфемами:</vt:lpstr>
      <vt:lpstr>Тип маркирования в посессивной именной группе:</vt:lpstr>
      <vt:lpstr>Тип маркирования в предикации:</vt:lpstr>
      <vt:lpstr>Презентация PowerPoint</vt:lpstr>
      <vt:lpstr>Базовый порядок слов:</vt:lpstr>
      <vt:lpstr>Фонологические особенности:</vt:lpstr>
      <vt:lpstr>Морфосинтаксические особенности:</vt:lpstr>
      <vt:lpstr>Графические особенности:</vt:lpstr>
      <vt:lpstr>Список сокращений:</vt:lpstr>
      <vt:lpstr>Список использованной литературы: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Трубина</dc:creator>
  <cp:lastModifiedBy>Саша Трубина</cp:lastModifiedBy>
  <cp:revision>125</cp:revision>
  <dcterms:created xsi:type="dcterms:W3CDTF">2025-04-22T11:12:44Z</dcterms:created>
  <dcterms:modified xsi:type="dcterms:W3CDTF">2025-04-30T16:01:20Z</dcterms:modified>
</cp:coreProperties>
</file>