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3" r:id="rId5"/>
    <p:sldId id="273" r:id="rId6"/>
    <p:sldId id="260" r:id="rId7"/>
    <p:sldId id="282" r:id="rId8"/>
    <p:sldId id="283" r:id="rId9"/>
    <p:sldId id="284" r:id="rId10"/>
    <p:sldId id="286" r:id="rId11"/>
    <p:sldId id="287" r:id="rId12"/>
    <p:sldId id="281" r:id="rId13"/>
    <p:sldId id="268" r:id="rId14"/>
    <p:sldId id="277" r:id="rId15"/>
    <p:sldId id="267" r:id="rId16"/>
    <p:sldId id="265" r:id="rId17"/>
    <p:sldId id="280" r:id="rId18"/>
    <p:sldId id="26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2ED"/>
    <a:srgbClr val="8B3907"/>
    <a:srgbClr val="604D3E"/>
    <a:srgbClr val="909442"/>
    <a:srgbClr val="808000"/>
    <a:srgbClr val="6D4D35"/>
    <a:srgbClr val="3E3126"/>
    <a:srgbClr val="944214"/>
    <a:srgbClr val="B66630"/>
    <a:srgbClr val="CC7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6" autoAdjust="0"/>
    <p:restoredTop sz="94660"/>
  </p:normalViewPr>
  <p:slideViewPr>
    <p:cSldViewPr snapToGrid="0">
      <p:cViewPr varScale="1">
        <p:scale>
          <a:sx n="55" d="100"/>
          <a:sy n="55" d="100"/>
        </p:scale>
        <p:origin x="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3A0EA-27F7-4B7A-9F1C-929029DB6974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72112-693E-4C09-8125-16E712D7C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5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72112-693E-4C09-8125-16E712D7CC5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067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72112-693E-4C09-8125-16E712D7CC5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5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98045-71F0-1F1F-D41C-75BDA1DAD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815C8F-61AD-C80C-8BD6-2ACDA008B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01B8AC-6A20-0135-6A8A-194C7C63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CA9B8B-36AC-0F81-EA78-8DE8415A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86AB37-344B-194E-29D5-617DCA24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3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6ADF2-796E-EC03-C37E-EE399F26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4ABFCD-4DF9-5CE0-11D7-1C22B67F1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3E86C-7B3B-7A72-BE69-9F1C6BA1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DB0ACB-CD49-C198-E7F1-8F2737EB7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3159B3-A386-4F87-2472-AEF405FE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1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8D6A0-1AF1-AA8B-AA2C-8C80CEA29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0322F3-ACE8-3DD4-C7B5-779CA3A9F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4F4AB1-BDB4-C7D2-50D4-9686C4EB5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53720F-6A5C-63B2-686D-D001F745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9586B8-A74B-4786-3B25-42B6F68A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9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54526-0FD4-9055-CA8C-D7155437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CBA261-EE35-D76C-56AF-214AEC38A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8F5D16-EC46-EA1B-04DD-E9FB24233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5515EA-9C72-DCE8-0485-4CFCF169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0C048C-06F7-D0A2-EBFC-6BADAFD27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E6D3CC-03AC-6BD5-62A3-A88F89B7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16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722B9-6255-EA92-F960-D61223713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305134-CF11-C7FE-5B20-AA0BE7F6F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20A765-802E-DCA3-A200-586204823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885382A-83E0-0E70-EBEC-01BAA29E36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94C863C-C83C-A05B-7FC8-A97BF3AB8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0265EB8-F8C6-C1DD-EDD2-638B70D41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4E671C-486A-4B8D-1D3F-83920A42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35782E-2580-133F-209D-D07377C1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7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EEE8A-72D2-9A88-8B23-BF887281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917B49-FF10-745C-6D9E-06A9B508A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6F5829-2795-ECB1-04C8-9D3C95E8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C52878-8AA8-A192-14ED-72440F22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6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881CB8-21EA-ED30-7463-2828F1C75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8323435-CF3A-7C5E-1C7B-476C59EA9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B58BE5-2BE7-B6A1-B259-B32922067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83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97D9D-EB84-875D-C334-864B08FB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6D0DA3-A49F-6974-1FE1-019988F5C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E3BACA-35D9-5EBC-A044-668A2BFA8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C6C12E-4BD4-9CFB-E77F-CD9FFBF7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2B4D24-6DD9-EB9F-093E-D4E35AC63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476663-9D97-E41C-566C-B43C093A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8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791E4-369E-E86E-F0D6-3BC5AC3E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1E1E45-6345-FB02-4EF2-2754BB5B6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DDB1B1-B550-DF73-6CD3-C7BB20A17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3C071D-59EF-4C98-42F9-C4027EBEB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F0042A-55D3-8DB3-01D4-6A948D4C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D543FC-5398-28EE-7168-8FC22E0F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28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360BD3-4CF9-AAC5-7D8B-0AF6CC56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1B0853-C2AF-2E6F-BA69-13F7CB2E9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4901B-BC7C-233C-C939-2A74CE5E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43B68A-0C0C-3B89-15A1-A6867E88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B9D585-1D1D-4603-77B6-FFACF6FB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7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A8562B-A3B0-FADB-377E-2ADB807DE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C71B4B-1DEE-8929-562F-65EE84424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EFF68D-E396-6DCD-C20E-13C657E0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1A810-2F14-0BEF-3B79-7BBA7A68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A8438C-D1ED-C524-DC18-073F9E60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0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20FA3-9508-F26D-56F2-3A192296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FC452B-E6E1-AEAE-C419-3CC6D99C7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2CFBC9-A568-1F22-F473-2E5AB2321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1D055-6707-49C7-AF5D-8D62BB1ABDE8}" type="datetimeFigureOut">
              <a:rPr lang="ru-RU" smtClean="0"/>
              <a:t>24.05.2025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7FDD2E-135D-34DC-2158-A98346A24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0666E-9151-B938-EB4D-5E1E842BDE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DBDF2-4B1E-409F-902F-AD11BAC55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32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4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24.wdp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" Type="http://schemas.microsoft.com/office/2007/relationships/hdphoto" Target="../media/hdphoto19.wdp"/><Relationship Id="rId21" Type="http://schemas.microsoft.com/office/2007/relationships/hdphoto" Target="../media/hdphoto28.wdp"/><Relationship Id="rId7" Type="http://schemas.microsoft.com/office/2007/relationships/hdphoto" Target="../media/hdphoto21.wdp"/><Relationship Id="rId12" Type="http://schemas.openxmlformats.org/officeDocument/2006/relationships/image" Target="../media/image25.png"/><Relationship Id="rId17" Type="http://schemas.microsoft.com/office/2007/relationships/hdphoto" Target="../media/hdphoto26.wdp"/><Relationship Id="rId25" Type="http://schemas.microsoft.com/office/2007/relationships/hdphoto" Target="../media/hdphoto30.wdp"/><Relationship Id="rId2" Type="http://schemas.openxmlformats.org/officeDocument/2006/relationships/image" Target="../media/image20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29" Type="http://schemas.microsoft.com/office/2007/relationships/hdphoto" Target="../media/hdphoto3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23.wdp"/><Relationship Id="rId24" Type="http://schemas.openxmlformats.org/officeDocument/2006/relationships/image" Target="../media/image31.png"/><Relationship Id="rId5" Type="http://schemas.microsoft.com/office/2007/relationships/hdphoto" Target="../media/hdphoto20.wdp"/><Relationship Id="rId15" Type="http://schemas.microsoft.com/office/2007/relationships/hdphoto" Target="../media/hdphoto25.wdp"/><Relationship Id="rId23" Type="http://schemas.microsoft.com/office/2007/relationships/hdphoto" Target="../media/hdphoto29.wdp"/><Relationship Id="rId28" Type="http://schemas.openxmlformats.org/officeDocument/2006/relationships/image" Target="../media/image33.png"/><Relationship Id="rId10" Type="http://schemas.openxmlformats.org/officeDocument/2006/relationships/image" Target="../media/image24.png"/><Relationship Id="rId19" Type="http://schemas.microsoft.com/office/2007/relationships/hdphoto" Target="../media/hdphoto27.wdp"/><Relationship Id="rId31" Type="http://schemas.microsoft.com/office/2007/relationships/hdphoto" Target="../media/hdphoto33.wdp"/><Relationship Id="rId4" Type="http://schemas.openxmlformats.org/officeDocument/2006/relationships/image" Target="../media/image21.png"/><Relationship Id="rId9" Type="http://schemas.microsoft.com/office/2007/relationships/hdphoto" Target="../media/hdphoto22.wdp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microsoft.com/office/2007/relationships/hdphoto" Target="../media/hdphoto31.wdp"/><Relationship Id="rId30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ugosve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4F3D7-48A5-A0FD-658B-A86568ABB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2230" y="2626041"/>
            <a:ext cx="5638800" cy="1006793"/>
          </a:xfrm>
        </p:spPr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Японский язык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FE31DC-822C-87B9-3574-70DCA6979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2320" y="4139882"/>
            <a:ext cx="1727200" cy="635000"/>
          </a:xfrm>
        </p:spPr>
        <p:txBody>
          <a:bodyPr>
            <a:normAutofit fontScale="92500"/>
          </a:bodyPr>
          <a:lstStyle/>
          <a:p>
            <a:r>
              <a:rPr lang="ru-RU" dirty="0" err="1">
                <a:solidFill>
                  <a:srgbClr val="604D3E"/>
                </a:solidFill>
                <a:latin typeface="Bahnschrift SemiCondensed" panose="020B0502040204020203" pitchFamily="34" charset="0"/>
              </a:rPr>
              <a:t>Мартенсон</a:t>
            </a:r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 Л.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75CBBCD-9786-F933-AA54-9A26104B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9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" y="0"/>
            <a:ext cx="3048000" cy="6829425"/>
          </a:xfrm>
          <a:prstGeom prst="rect">
            <a:avLst/>
          </a:prstGeom>
          <a:solidFill>
            <a:srgbClr val="FAF2ED"/>
          </a:solidFill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DDBE2CFA-EEE1-55B1-F989-28D0CBFF3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59000"/>
                    </a14:imgEffect>
                    <a14:imgEffect>
                      <a14:colorTemperature colorTemp="6900"/>
                    </a14:imgEffect>
                    <a14:imgEffect>
                      <a14:saturation sat="142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" y="-1"/>
            <a:ext cx="3048000" cy="6829425"/>
          </a:xfrm>
          <a:prstGeom prst="rect">
            <a:avLst/>
          </a:prstGeom>
          <a:solidFill>
            <a:srgbClr val="FAF2ED"/>
          </a:solidFill>
        </p:spPr>
      </p:pic>
    </p:spTree>
    <p:extLst>
      <p:ext uri="{BB962C8B-B14F-4D97-AF65-F5344CB8AC3E}">
        <p14:creationId xmlns:p14="http://schemas.microsoft.com/office/powerpoint/2010/main" val="3773234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88A2F-0D68-F725-5DD4-75B7D7BF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Общая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40BF23-2548-C8F7-BCCB-B91803D9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4265"/>
            <a:ext cx="11540490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8B3907"/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Письменность                                                  кандзи, кана (хирагана и катакана)</a:t>
            </a:r>
            <a:b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Статус                                                               в безопасности</a:t>
            </a:r>
            <a:r>
              <a:rPr lang="en-US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(institutional)</a:t>
            </a:r>
            <a:br>
              <a:rPr lang="en-US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en-US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Цифровая поддержка                                     процветающий (</a:t>
            </a:r>
            <a:r>
              <a:rPr lang="en-US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thriving)</a:t>
            </a:r>
            <a:b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24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Распространение                                             Япония (частично США, Бразилия, Канада)</a:t>
            </a: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endParaRPr lang="ru-RU" sz="2000" dirty="0">
              <a:latin typeface="Bahnschrift SemiCondensed" panose="020B0502040204020203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9F393BE-C5EC-3615-068A-E92E4A8B5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114783"/>
              </p:ext>
            </p:extLst>
          </p:nvPr>
        </p:nvGraphicFramePr>
        <p:xfrm>
          <a:off x="838200" y="2249806"/>
          <a:ext cx="10515600" cy="503872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76387223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21215745"/>
                    </a:ext>
                  </a:extLst>
                </a:gridCol>
              </a:tblGrid>
              <a:tr h="503872"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solidFill>
                            <a:srgbClr val="8B3907"/>
                          </a:solidFill>
                          <a:effectLst/>
                          <a:latin typeface="Bahnschrift SemiCondensed" panose="020B0502040204020203" pitchFamily="34" charset="0"/>
                        </a:rPr>
                        <a:t>Самоназвание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ja-JP" altLang="en-US" sz="2400" b="1" dirty="0">
                          <a:solidFill>
                            <a:srgbClr val="8B3907"/>
                          </a:solidFill>
                          <a:effectLst/>
                          <a:latin typeface="Impact" panose="020B0806030902050204" pitchFamily="34" charset="0"/>
                        </a:rPr>
                        <a:t>日本語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227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1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E663D-4EE8-7ED6-ADE4-4D9B69DB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Генеалогическая и ареальная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D7864-315E-7FF6-E8D2-52F6F33E9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Является языком Евразии.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Теории касательно генеалогии: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японо-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рюкюкская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ветвь алтайской семьи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связь с корейским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связь с </a:t>
            </a:r>
            <a:r>
              <a:rPr lang="ru-RU">
                <a:solidFill>
                  <a:srgbClr val="8B3907"/>
                </a:solidFill>
                <a:latin typeface="Bahnschrift SemiCondensed" panose="020B0502040204020203" pitchFamily="34" charset="0"/>
              </a:rPr>
              <a:t>языками юго-восточной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Азии (например, австроазиатская теория)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австронезийский язык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индоевропейская семья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изолят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Выявляются два слоя лексики, один из которых имеет параллели в алтайских языках, другой – в австронезийских языках. Вероятно, исконным является алтайский слой.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endParaRPr lang="ru-RU" dirty="0">
              <a:solidFill>
                <a:srgbClr val="8B3907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4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46E16-073D-3E94-D584-9912EC05D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13714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5383D4-C7E5-9FB1-C590-73B72BF65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0" y="1132113"/>
            <a:ext cx="2968308" cy="5044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Расположение языков, окружающих японский.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15F7EC-66A3-F0F9-1C13-550FD0D5D2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2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292" y="132080"/>
            <a:ext cx="8181975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82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C65147-7597-31EB-43EE-DD2A25DB7A1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3412" y="1139825"/>
            <a:ext cx="4619625" cy="53530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81B34-5E5C-4CD9-269A-E1EE17473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Социолингвистическая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60F20A-137C-4C88-D394-92D1515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1521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Японский – государственный язык Японии. Он используется во всех сферах жизни. Стандартизированный японский основан на токийском диалекте, его используют в СМИ и его изучают в учебных заведениях.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На японском говорит более 125 миллионов человек.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Есть четыре диалектные зоны: восточная, западное Хонсю, центральное Хонсю и Кюсю. Диалекты острова Рюкю часто не считают японским языком.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118F3F-FE91-76DC-F430-2F5F43466E8F}"/>
              </a:ext>
            </a:extLst>
          </p:cNvPr>
          <p:cNvSpPr txBox="1"/>
          <p:nvPr/>
        </p:nvSpPr>
        <p:spPr>
          <a:xfrm>
            <a:off x="8835991" y="2358189"/>
            <a:ext cx="1617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Деление на диалектные зоны</a:t>
            </a:r>
          </a:p>
        </p:txBody>
      </p:sp>
    </p:spTree>
    <p:extLst>
      <p:ext uri="{BB962C8B-B14F-4D97-AF65-F5344CB8AC3E}">
        <p14:creationId xmlns:p14="http://schemas.microsoft.com/office/powerpoint/2010/main" val="248004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EC01A-2834-7569-66CA-E1BDB321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Типологическая 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F0FF3E-7486-1188-D5D5-31F457737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839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Тип выражения грамматических значений: синтетизм + 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аналитизм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Граница между морфемами: агглютинация.</a:t>
            </a:r>
          </a:p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Маркирование в посессивной именной группе: зависимостное.</a:t>
            </a:r>
          </a:p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Маркирование в предикации: зависимостное.</a:t>
            </a:r>
          </a:p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Тип ролевой кодировки: номинативно-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аккузативный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Основной порядок слов: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SOV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342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4DFBD-8F54-61C6-3895-3D7DEEC6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Тип выражения грамматических значений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336B9-A9DF-25D4-3749-3A1848405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47928"/>
            <a:ext cx="5949774" cy="50100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Синтетически выражаются наклонение, синтаксическая позиция, время глагола, а также каузативность, отрицание, пассив, потенциальность, желание, переходность и другие значения. 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Образование падежных форм субстантивов можно трактовать двояко (как синтетизм или 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аналитизм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), в зависимости от того, считать ли показатели падежа суффиксами или послелогами. Иногда считается, что словоизменение есть только у глаголов и прилагательных.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D7C79D-1705-E564-CDC4-F011908A64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9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2701" y="3262011"/>
            <a:ext cx="3157366" cy="10964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FC3CCE-1E1A-930D-2A0B-2C39DFF3D86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8444"/>
          <a:stretch/>
        </p:blipFill>
        <p:spPr>
          <a:xfrm>
            <a:off x="6787975" y="3109565"/>
            <a:ext cx="1618957" cy="12489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C0FDC-A4BB-8691-E500-212F697AE94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2428" y="1703388"/>
            <a:ext cx="4220546" cy="124893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FFC411-BC79-7709-F156-474F4327BDE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8307" y="4680888"/>
            <a:ext cx="4630890" cy="124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35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88329-4409-0449-BB1D-6AEED819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Граница между морфемами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FA9806-10DE-74B4-EA47-F54721AF6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6087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Агглютинация. Есть суффиксация и префиксация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endParaRPr lang="ru-RU" dirty="0">
              <a:solidFill>
                <a:srgbClr val="8B3907"/>
              </a:solidFill>
              <a:latin typeface="Bahnschrift SemiCondensed" panose="020B0502040204020203" pitchFamily="34" charset="0"/>
            </a:endParaRPr>
          </a:p>
          <a:p>
            <a:pPr marL="0" indent="0">
              <a:buNone/>
            </a:pP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ja-JP" altLang="en-US" b="1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秋</a:t>
            </a:r>
            <a:r>
              <a:rPr lang="ja-JP" altLang="en-US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 </a:t>
            </a:r>
            <a:r>
              <a:rPr lang="en-US" altLang="ja-JP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–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aki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осень 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ja-JP" altLang="en-US" b="1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秋めく </a:t>
            </a:r>
            <a:r>
              <a:rPr lang="en-US" altLang="ja-JP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–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aki-meku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– становиться осенним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ja-JP" altLang="en-US" b="1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足</a:t>
            </a:r>
            <a:r>
              <a:rPr lang="ja-JP" altLang="en-US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 </a:t>
            </a:r>
            <a:r>
              <a:rPr lang="en-US" altLang="ja-JP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– </a:t>
            </a:r>
            <a:r>
              <a:rPr lang="en-US" altLang="ja-JP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asi</a:t>
            </a:r>
            <a:r>
              <a:rPr lang="en-US" altLang="ja-JP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 – </a:t>
            </a:r>
            <a:r>
              <a:rPr lang="ru-RU" altLang="ja-JP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нога</a:t>
            </a:r>
            <a:r>
              <a:rPr lang="en-US" altLang="ja-JP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 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ja-JP" altLang="en-US" b="1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素足</a:t>
            </a:r>
            <a:r>
              <a:rPr lang="en-US" altLang="ja-JP" b="1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en-US" altLang="ja-JP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–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su-asi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босиком 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6B95C3-3E35-372C-3A6E-6192E9C6693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2775" y="3292627"/>
            <a:ext cx="2812839" cy="8506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9F49C0-2829-0B1F-198D-B818A5B327C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4525" y="4743511"/>
            <a:ext cx="3257550" cy="8763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361019-98BC-5AAE-BD37-D9AC5DBBE88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2775" y="1825625"/>
            <a:ext cx="3095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0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10EBF-66B7-62B3-AD88-EDA22D4D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Локус маркирования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754394-3BF1-8DC2-02AC-5EDF34A7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600" y="1825625"/>
            <a:ext cx="7950200" cy="233997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Маркирование в посессивной именной группе зависимостное. На обладателе есть маркер принадлежности (послелог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no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прикрепляется к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Taroo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).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На обладаемом нет никаких дополнительных маркеров.</a:t>
            </a:r>
            <a:endParaRPr lang="ru-RU" i="1" dirty="0">
              <a:solidFill>
                <a:srgbClr val="8B3907"/>
              </a:solidFill>
              <a:latin typeface="Bahnschrift SemiCondensed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C33B2A-0F73-C93C-F7A4-D47EE45399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825625"/>
            <a:ext cx="1880120" cy="12489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F354FF-5253-0C07-9F37-EFEA4DF01D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259" y="4581525"/>
            <a:ext cx="5618682" cy="13890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29BFD9-C2AF-786D-BEAE-F238BB36DB75}"/>
              </a:ext>
            </a:extLst>
          </p:cNvPr>
          <p:cNvSpPr txBox="1"/>
          <p:nvPr/>
        </p:nvSpPr>
        <p:spPr>
          <a:xfrm>
            <a:off x="6680200" y="4406900"/>
            <a:ext cx="467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В предикации зависимостное маркирование. Подлежащее маркируется послелогом </a:t>
            </a:r>
            <a:r>
              <a:rPr lang="en-US" sz="28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ga, </a:t>
            </a:r>
            <a:r>
              <a:rPr lang="ru-RU" sz="28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предикат не маркируется.</a:t>
            </a:r>
          </a:p>
        </p:txBody>
      </p:sp>
    </p:spTree>
    <p:extLst>
      <p:ext uri="{BB962C8B-B14F-4D97-AF65-F5344CB8AC3E}">
        <p14:creationId xmlns:p14="http://schemas.microsoft.com/office/powerpoint/2010/main" val="2366325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AC6F5-8649-CE89-E104-8770DEB5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Тип ролевой кодировки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1B0FD0-F578-BBE7-B7AD-6C5B9DA90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601" y="1654935"/>
            <a:ext cx="4521200" cy="4120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Тип ролевой кодировки – номинативно-</a:t>
            </a:r>
            <a:r>
              <a:rPr lang="ru-RU" sz="2600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аккузативный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 В предложениях с </a:t>
            </a:r>
            <a:r>
              <a:rPr lang="ru-RU" sz="2600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агенсом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и </a:t>
            </a:r>
            <a:r>
              <a:rPr lang="ru-RU" sz="2600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пациенсом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при переходном глаголе </a:t>
            </a:r>
            <a:r>
              <a:rPr lang="ru-RU" sz="2600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агенс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маркируется показателем номинатива (послелогом </a:t>
            </a:r>
            <a:r>
              <a:rPr lang="en-US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ga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), а </a:t>
            </a:r>
            <a:r>
              <a:rPr lang="ru-RU" sz="2600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пациенс</a:t>
            </a:r>
            <a:r>
              <a:rPr lang="ru-RU" sz="26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 показателем аккузатива (послелог о). Подлежащее непереходного глагола также маркируется номинативом.</a:t>
            </a:r>
          </a:p>
        </p:txBody>
      </p:sp>
      <p:pic>
        <p:nvPicPr>
          <p:cNvPr id="4" name="Объект 10">
            <a:extLst>
              <a:ext uri="{FF2B5EF4-FFF2-40B4-BE49-F238E27FC236}">
                <a16:creationId xmlns:a16="http://schemas.microsoft.com/office/drawing/2014/main" id="{60EBC8D6-C173-1E45-4E2F-C7E3862693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935" y="1847201"/>
            <a:ext cx="2023795" cy="1162050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F1D2E0-8B49-7082-B409-93720B1A4E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8693" y="1847201"/>
            <a:ext cx="3467100" cy="116205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5207AE-DD46-4C8A-1548-7358FC0F9DE6}"/>
              </a:ext>
            </a:extLst>
          </p:cNvPr>
          <p:cNvSpPr/>
          <p:nvPr/>
        </p:nvSpPr>
        <p:spPr>
          <a:xfrm>
            <a:off x="2384493" y="2567422"/>
            <a:ext cx="632059" cy="504540"/>
          </a:xfrm>
          <a:prstGeom prst="rect">
            <a:avLst/>
          </a:prstGeom>
          <a:solidFill>
            <a:srgbClr val="FAF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230667-931F-768F-B561-195B1B6A1BC7}"/>
              </a:ext>
            </a:extLst>
          </p:cNvPr>
          <p:cNvSpPr/>
          <p:nvPr/>
        </p:nvSpPr>
        <p:spPr>
          <a:xfrm>
            <a:off x="2700522" y="1654935"/>
            <a:ext cx="632059" cy="504540"/>
          </a:xfrm>
          <a:prstGeom prst="rect">
            <a:avLst/>
          </a:prstGeom>
          <a:solidFill>
            <a:srgbClr val="FAF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C78DC75-348E-C465-0DCF-FD393B56AD6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935" y="4283242"/>
            <a:ext cx="6327593" cy="14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87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3F03ED-A4DF-5F32-F594-8B9FBAF43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Основной порядок слов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65C5B4-A888-6B78-A2A1-7C29BCB89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SOV</a:t>
            </a:r>
            <a:endParaRPr lang="ru-RU" dirty="0">
              <a:solidFill>
                <a:srgbClr val="8B3907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EFB825-5BEE-AF4C-6A17-0012917CE2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199" y="2552699"/>
            <a:ext cx="6267949" cy="16861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72A86A-08D0-49FA-804F-170DAF42B2D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8000"/>
                    </a14:imgEffect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765" y="4576952"/>
            <a:ext cx="5225235" cy="146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4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87AAF-9B04-72D8-1F46-16466AFF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Фонология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EF3500-9022-2D21-4094-FEB49191F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минимальная просодическая единица в стандартном японском – мора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долгота гласных является смыслоразличительной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следующие согласные являются аллофонами: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[</a:t>
            </a:r>
            <a:r>
              <a:rPr lang="en-US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ʃ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]/[s], [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t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ʃ</a:t>
            </a:r>
            <a:r>
              <a:rPr lang="en-US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]/[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ts</a:t>
            </a:r>
            <a:r>
              <a:rPr lang="en-US" b="0" i="0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]/][t]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, [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d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ʒ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]/[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dz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]/[d], [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d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ʒ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]/[</a:t>
            </a:r>
            <a:r>
              <a:rPr lang="en-US" b="0" i="0" dirty="0" err="1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dz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]/[z], [</a:t>
            </a:r>
            <a:r>
              <a:rPr lang="en-US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ɸ]/[b]/[p]/[h], [l]/[r]</a:t>
            </a:r>
            <a:br>
              <a:rPr lang="en-US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</a:br>
            <a:r>
              <a:rPr lang="en-US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- </a:t>
            </a:r>
            <a:r>
              <a:rPr lang="ru-RU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бывает взаимная ассимиляция</a:t>
            </a:r>
            <a:br>
              <a:rPr lang="ru-RU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</a:br>
            <a:r>
              <a:rPr lang="ru-RU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  <a:t>- ударение музыкальное, тоны являются смыслоразличительными</a:t>
            </a:r>
            <a:br>
              <a:rPr lang="ru-RU" b="0" i="0" u="none" strike="noStrike" dirty="0">
                <a:solidFill>
                  <a:srgbClr val="8B3907"/>
                </a:solidFill>
                <a:effectLst/>
                <a:latin typeface="Bahnschrift SemiCondensed" panose="020B0502040204020203" pitchFamily="34" charset="0"/>
              </a:rPr>
            </a:br>
            <a:endParaRPr lang="ru-RU" dirty="0">
              <a:solidFill>
                <a:srgbClr val="8B3907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53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ADF49-269A-B5E7-DD19-2D688732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Морфология и синтаксис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C4E7F2-01A4-DD46-FF90-F1860E840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219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16 падежей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Форма глагола образуется при помощи выбора одной из пяти основ и замены окончания, обозначающего наклонение, синтаксическую позицию, время. Есть окончания, обозначающие одновременность событий. Перед окончанием могут находиться суффиксы, являющиеся маркерами каузатива, вежливости, отрицания, пассива и т.д. Маркером вежливости может быть и сама глагольная основа. Есть два спряжения.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Прилагательные спрягаются как глаголы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(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keiyoo-doosi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, adjectival verbs)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Многие слова образуются при помощи сложения, причём в сложении могут участвовать слова разного происхождения (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garasu-mado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 стеклянное окно).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Нет предлогов, категории рода существительных, показателей числа и лица у глагола.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Есть связка (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копула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59864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DA0AAC-D45A-3BF0-AA95-05852081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Женская и мужская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82E9D-EE36-667A-FCD2-6E1CDB952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1530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частицы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ze/zo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используются только в мужской речи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wa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с восходящей интонацией (не путать с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wa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с нисходящей),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koto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, no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и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kasira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используются только женщинами.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Maa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,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kireina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koto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! – Ой как мило!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Utukusii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no nee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! – Разве не мило!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Ame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huru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kasira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в – Интересно, пойдёт ли дождь.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в речи женщин </a:t>
            </a:r>
            <a:r>
              <a:rPr lang="ru-RU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копула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da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исчезает перед частицей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yo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женщины реже используют слова китайского происхождения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в речи мужчин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ae, oi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и 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ai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переходят в ее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приставка о из женской речи переходит в мужскую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использование личных местоимений зависит от типа вежливости и пола говорящего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DA92AB-6220-E699-C195-41D6D7B1F0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80049" y="1690688"/>
            <a:ext cx="3111951" cy="46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5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5611F-BBE6-3817-0EC1-F90F95AC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Лексика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99AFB-E1AF-5285-214F-6E880ABFB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880"/>
            <a:ext cx="10515600" cy="55270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Большое количество заимствований (в газетах 1971 года их – до 57%) влечёт за собой большое количество синонимичных выражений: некоторые понятия можно выразить исконными словами, словами китайского происхождения и другими заимствованиями (часто из английского).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гостиница: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yadoya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/ryokan/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hoteru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акробат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: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karuwaza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/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kyokugei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/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akurobatto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идея: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omoituki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/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tyakusoo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/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aidea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Ономатопея образа действия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(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gitaigo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hara-hara/para-para/bara-bara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 процесс падения в зависимости от тяжести предмета</a:t>
            </a:r>
          </a:p>
          <a:p>
            <a:pPr marL="0" indent="0">
              <a:buNone/>
            </a:pP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Ономатопея ментального состояния (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gizuyoogo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ira-ira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– </a:t>
            </a: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нервно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66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65018-AB5D-8F5D-526F-734A92288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5E532-FB59-01D9-7858-F91B8DF693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0800" y="1327001"/>
            <a:ext cx="5545872" cy="53302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70327-8F6F-1BBF-561A-07E9664D2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Письмо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22CC74-A302-9E8E-FA9A-F55BB6597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22400"/>
            <a:ext cx="5400039" cy="5435599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сперва китайские иероглифы использовались двумя способами: можно было записать слова, используя соответствующие им иероглифы или используя иероглифы, соответствующие словам, звучащим похоже на японские</a:t>
            </a:r>
            <a:b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возникли два чтения иероглифов: китайское (он) и японское (кун)</a:t>
            </a:r>
            <a:b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далее из мнемонических знаков развились каны (слоговые азбуки); диакритики используются для обозначения изменения качества согласного</a:t>
            </a:r>
            <a:b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иероглифы, кандзи (</a:t>
            </a:r>
            <a:r>
              <a:rPr lang="en-US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kanji</a:t>
            </a: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), по-прежнему используются для записи полнозначных слов, хирагана используется для грамматических показателей и служебных слов, катакана – для заимствований и звукоподражаний</a:t>
            </a:r>
            <a:b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ромадзи (</a:t>
            </a:r>
            <a:r>
              <a:rPr lang="en-US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romaji) –</a:t>
            </a: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 запись латиницей</a:t>
            </a:r>
            <a:b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ru-RU" sz="3000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- письмо вертикальное, справа налево</a:t>
            </a:r>
          </a:p>
        </p:txBody>
      </p:sp>
    </p:spTree>
    <p:extLst>
      <p:ext uri="{BB962C8B-B14F-4D97-AF65-F5344CB8AC3E}">
        <p14:creationId xmlns:p14="http://schemas.microsoft.com/office/powerpoint/2010/main" val="2074521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05484-112D-8181-1DFE-F8854AEA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Сокращения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7D6DF15-1195-5D01-9214-B3544C017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499" y="2906355"/>
            <a:ext cx="2214013" cy="346843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75079A-7C7D-7B3A-E879-517FF2D74AA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89000"/>
                    </a14:imgEffect>
                    <a14:imgEffect>
                      <a14:brightnessContrast contras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500" y="1880530"/>
            <a:ext cx="2375870" cy="3699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914F54-22EA-4E41-B264-3D759F5084A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500" y="3903875"/>
            <a:ext cx="1555009" cy="3526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7CAC5E-BB8E-F089-2831-ED459C7B26B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499" y="4862244"/>
            <a:ext cx="1867169" cy="28325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850F0C-C4CC-48FA-381C-37C49BD5F04A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500" y="5753548"/>
            <a:ext cx="1936538" cy="30059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6BAF36D-23C6-0B7A-A97D-56C37FD4A4D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7350" y="1895057"/>
            <a:ext cx="2075275" cy="28325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62E0782-AC55-67E5-2042-A01952325005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7351" y="2932115"/>
            <a:ext cx="2173544" cy="27747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CAF98FC-8B43-8E68-D3DA-9E5A65D2A797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7351" y="3873921"/>
            <a:ext cx="2144647" cy="3063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9AA833C-A7F1-0B50-1CB3-63D3983FF21D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7351" y="4844631"/>
            <a:ext cx="2330432" cy="29484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691D21-7564-46D1-C32E-D2A0A4D8A53B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7350" y="5747935"/>
            <a:ext cx="2075275" cy="29484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A463B7-039C-D3C4-E94D-5715DE7BF8DF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9377" y="1871933"/>
            <a:ext cx="2676469" cy="3295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505458-77AA-9F25-B19A-DE30880FF3A1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9377" y="2942474"/>
            <a:ext cx="1882622" cy="31072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200691B-A2C3-E98D-54F9-B4C8946520BC}"/>
              </a:ext>
            </a:extLst>
          </p:cNvPr>
          <p:cNvPicPr>
            <a:picLocks noChangeAspect="1"/>
          </p:cNvPicPr>
          <p:nvPr/>
        </p:nvPicPr>
        <p:blipFill>
          <a:blip r:embed="rId2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2076" y="3864433"/>
            <a:ext cx="2663770" cy="31077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83BCFB8-9AA0-2D9C-DBD0-07B521B40617}"/>
              </a:ext>
            </a:extLst>
          </p:cNvPr>
          <p:cNvPicPr>
            <a:picLocks noChangeAspect="1"/>
          </p:cNvPicPr>
          <p:nvPr/>
        </p:nvPicPr>
        <p:blipFill>
          <a:blip r:embed="rId2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colorTemperature colorTemp="1500"/>
                    </a14:imgEffect>
                    <a14:imgEffect>
                      <a14:saturation sat="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9377" y="4802157"/>
            <a:ext cx="2391120" cy="34404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13EDE3F-C506-6288-3BF5-D3A81F8AEBBF}"/>
              </a:ext>
            </a:extLst>
          </p:cNvPr>
          <p:cNvPicPr>
            <a:picLocks noChangeAspect="1"/>
          </p:cNvPicPr>
          <p:nvPr/>
        </p:nvPicPr>
        <p:blipFill>
          <a:blip r:embed="rId3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colorTemperature colorTemp="1500"/>
                    </a14:imgEffect>
                    <a14:imgEffect>
                      <a14:brightnessContrast contrast="-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2937" y="5673215"/>
            <a:ext cx="1882622" cy="3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357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15F65-1C8E-D121-0119-B1DB2C85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604D3E"/>
                </a:solidFill>
                <a:latin typeface="Bahnschrift SemiCondensed" panose="020B0502040204020203" pitchFamily="34" charset="0"/>
              </a:rPr>
              <a:t>Использованная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4663E0-18A2-44C1-E9CF-063A37532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Лингвистический энциклопедический словарь 1990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Masayoshi </a:t>
            </a:r>
            <a:r>
              <a:rPr lang="en-US" dirty="0" err="1">
                <a:solidFill>
                  <a:srgbClr val="8B3907"/>
                </a:solidFill>
                <a:latin typeface="Bahnschrift SemiCondensed" panose="020B0502040204020203" pitchFamily="34" charset="0"/>
              </a:rPr>
              <a:t>Shibatani</a:t>
            </a: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, The languages of Japan</a:t>
            </a: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Ethnologue.com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  <a:hlinkClick r:id="rId2"/>
              </a:rPr>
              <a:t>www.krugosvet.ru</a:t>
            </a: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br>
              <a:rPr lang="ru-RU" dirty="0">
                <a:solidFill>
                  <a:srgbClr val="8B3907"/>
                </a:solidFill>
                <a:latin typeface="Bahnschrift SemiCondensed" panose="020B0502040204020203" pitchFamily="34" charset="0"/>
              </a:rPr>
            </a:br>
            <a:r>
              <a:rPr lang="en-US" dirty="0">
                <a:solidFill>
                  <a:srgbClr val="8B3907"/>
                </a:solidFill>
                <a:latin typeface="Bahnschrift SemiCondensed" panose="020B0502040204020203" pitchFamily="34" charset="0"/>
              </a:rPr>
              <a:t>WALS</a:t>
            </a:r>
            <a:endParaRPr lang="ru-RU" dirty="0">
              <a:solidFill>
                <a:srgbClr val="8B3907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70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14610</TotalTime>
  <Words>1022</Words>
  <Application>Microsoft Office PowerPoint</Application>
  <PresentationFormat>Широкоэкранный</PresentationFormat>
  <Paragraphs>69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Bahnschrift SemiCondensed</vt:lpstr>
      <vt:lpstr>Calibri</vt:lpstr>
      <vt:lpstr>Calibri Light</vt:lpstr>
      <vt:lpstr>Impact</vt:lpstr>
      <vt:lpstr>Тема Office</vt:lpstr>
      <vt:lpstr>Японский язык</vt:lpstr>
      <vt:lpstr>Общая информация</vt:lpstr>
      <vt:lpstr>Генеалогическая и ареальная информация</vt:lpstr>
      <vt:lpstr>Презентация PowerPoint</vt:lpstr>
      <vt:lpstr>Социолингвистическая информация</vt:lpstr>
      <vt:lpstr>Типологическая характеристика</vt:lpstr>
      <vt:lpstr>Тип выражения грамматических значений</vt:lpstr>
      <vt:lpstr>Граница между морфемами</vt:lpstr>
      <vt:lpstr>Локус маркирования</vt:lpstr>
      <vt:lpstr>Тип ролевой кодировки</vt:lpstr>
      <vt:lpstr>Основной порядок слов</vt:lpstr>
      <vt:lpstr>Фонология</vt:lpstr>
      <vt:lpstr>Морфология и синтаксис</vt:lpstr>
      <vt:lpstr>Женская и мужская речь</vt:lpstr>
      <vt:lpstr>Лексика</vt:lpstr>
      <vt:lpstr>Письмо</vt:lpstr>
      <vt:lpstr>Сокращения</vt:lpstr>
      <vt:lpstr>Использованная литература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</dc:creator>
  <cp:lastModifiedBy>mi</cp:lastModifiedBy>
  <cp:revision>25</cp:revision>
  <dcterms:created xsi:type="dcterms:W3CDTF">2025-05-12T10:56:16Z</dcterms:created>
  <dcterms:modified xsi:type="dcterms:W3CDTF">2025-05-25T22:24:39Z</dcterms:modified>
</cp:coreProperties>
</file>