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59" r:id="rId6"/>
    <p:sldId id="261" r:id="rId7"/>
    <p:sldId id="262" r:id="rId8"/>
    <p:sldId id="263" r:id="rId9"/>
    <p:sldId id="269" r:id="rId10"/>
    <p:sldId id="260" r:id="rId11"/>
    <p:sldId id="264" r:id="rId12"/>
    <p:sldId id="265" r:id="rId13"/>
    <p:sldId id="268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EFDE64-CA81-C946-9B5B-50B16A8099FF}" v="68" dt="2025-05-05T14:13:42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1"/>
    <p:restoredTop sz="93333"/>
  </p:normalViewPr>
  <p:slideViewPr>
    <p:cSldViewPr snapToGrid="0">
      <p:cViewPr varScale="1">
        <p:scale>
          <a:sx n="119" d="100"/>
          <a:sy n="119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17460-9727-5541-A43D-629835876E0A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9E382-C18A-E648-B93D-6CB744A90695}" type="slidenum">
              <a:rPr lang="ru-RU" smtClean="0"/>
              <a:t>‹Nº›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0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ru-RU" b="1" i="0" u="none" strike="noStrike" dirty="0">
                <a:solidFill>
                  <a:srgbClr val="F8FAFF"/>
                </a:solidFill>
                <a:effectLst/>
                <a:latin typeface="DeepSeek-CJK-patch"/>
              </a:rPr>
              <a:t>Бартоломе де лас Касас</a:t>
            </a:r>
            <a:r>
              <a:rPr lang="ru-RU" b="0" i="0" u="none" strike="noStrike" dirty="0">
                <a:solidFill>
                  <a:srgbClr val="F8FAFF"/>
                </a:solidFill>
                <a:effectLst/>
                <a:latin typeface="DeepSeek-CJK-patch"/>
              </a:rPr>
              <a:t> (1484–1566) — испанский священник-доминиканец, историк, миссионер и один из первых защитников прав коренных народов Америки. Он известен своей </a:t>
            </a:r>
            <a:r>
              <a:rPr lang="ru-RU" b="1" i="0" u="none" strike="noStrike" dirty="0">
                <a:solidFill>
                  <a:srgbClr val="F8FAFF"/>
                </a:solidFill>
                <a:effectLst/>
                <a:latin typeface="DeepSeek-CJK-patch"/>
              </a:rPr>
              <a:t>бескомпромиссной критикой жестокости испанских колонизаторов</a:t>
            </a:r>
            <a:r>
              <a:rPr lang="ru-RU" b="0" i="0" u="none" strike="noStrike" dirty="0">
                <a:solidFill>
                  <a:srgbClr val="F8FAFF"/>
                </a:solidFill>
                <a:effectLst/>
                <a:latin typeface="DeepSeek-CJK-patch"/>
              </a:rPr>
              <a:t> и активной борьбой за отмену системы </a:t>
            </a:r>
            <a:r>
              <a:rPr lang="ru-RU" b="0" i="1" u="none" strike="noStrike" dirty="0" err="1">
                <a:solidFill>
                  <a:srgbClr val="F8FAFF"/>
                </a:solidFill>
                <a:effectLst/>
                <a:latin typeface="DeepSeek-CJK-patch"/>
              </a:rPr>
              <a:t>энкомьенды</a:t>
            </a:r>
            <a:r>
              <a:rPr lang="ru-RU" b="0" i="0" u="none" strike="noStrike" dirty="0">
                <a:solidFill>
                  <a:srgbClr val="F8FAFF"/>
                </a:solidFill>
                <a:effectLst/>
                <a:latin typeface="DeepSeek-CJK-patch"/>
              </a:rPr>
              <a:t> (принудительного труда индейцев).</a:t>
            </a: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9E382-C18A-E648-B93D-6CB744A9069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24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БДК говорит о разделении таино на…. Показать карту</a:t>
            </a:r>
          </a:p>
          <a:p>
            <a:r>
              <a:rPr lang="ru-RU" dirty="0"/>
              <a:t>На глоттологе другая карта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9E382-C18A-E648-B93D-6CB744A9069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361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Сохранилось мало предложений для анализа, чаще всего они короткие, поэтому сложно точно определить порядок слов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9E382-C18A-E648-B93D-6CB744A9069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505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="0" i="0" u="none" strike="noStrike" dirty="0">
              <a:solidFill>
                <a:srgbClr val="000000"/>
              </a:solidFill>
              <a:effectLst/>
              <a:latin typeface="Baufra"/>
            </a:endParaRP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Baufra"/>
              </a:rPr>
              <a:t>Это восстановленная система, изначально фонем было больше, различались о закрытое и открытое, одноударное и многоударное р, 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Baufra"/>
              </a:rPr>
              <a:t>Испанские хронисты записывали носовые гласные как гласный плюс н</a:t>
            </a: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Baufra"/>
              </a:rPr>
              <a:t>Curiosamente, esa pronunciación también llegó en parte hasta nuestros días. En República Dominicana, por ejemplo, todas las palabras derivadas de "hamaca" se pronuncian con esa aspiración: </a:t>
            </a:r>
            <a:r>
              <a:rPr lang="es-ES" b="0" i="1" u="none" strike="noStrike" dirty="0">
                <a:solidFill>
                  <a:srgbClr val="000000"/>
                </a:solidFill>
                <a:effectLst/>
                <a:latin typeface="Baufra"/>
              </a:rPr>
              <a:t>[h]</a:t>
            </a:r>
            <a:r>
              <a:rPr lang="es-ES" b="0" i="1" u="none" strike="noStrike" dirty="0" err="1">
                <a:solidFill>
                  <a:srgbClr val="000000"/>
                </a:solidFill>
                <a:effectLst/>
                <a:latin typeface="Baufra"/>
              </a:rPr>
              <a:t>amaquear</a:t>
            </a:r>
            <a:r>
              <a:rPr lang="es-ES" b="0" i="1" u="none" strike="noStrike" dirty="0">
                <a:solidFill>
                  <a:srgbClr val="000000"/>
                </a:solidFill>
                <a:effectLst/>
                <a:latin typeface="Baufra"/>
              </a:rPr>
              <a:t>, [h]</a:t>
            </a:r>
            <a:r>
              <a:rPr lang="es-ES" b="0" i="1" u="none" strike="noStrike" dirty="0" err="1">
                <a:solidFill>
                  <a:srgbClr val="000000"/>
                </a:solidFill>
                <a:effectLst/>
                <a:latin typeface="Baufra"/>
              </a:rPr>
              <a:t>amaqueó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Baufra"/>
              </a:rPr>
              <a:t>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9E382-C18A-E648-B93D-6CB744A9069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795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lottolog.org/resource/languoid/id/tain1254" TargetMode="External"/><Relationship Id="rId2" Type="http://schemas.openxmlformats.org/officeDocument/2006/relationships/hyperlink" Target="https://es.wikipedia.org/wiki/Idioma_ta&#237;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als.info/chapter/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74F1C-5251-2642-6AC4-6CC9E6A5F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7" y="2319862"/>
            <a:ext cx="9068586" cy="2590800"/>
          </a:xfrm>
        </p:spPr>
        <p:txBody>
          <a:bodyPr/>
          <a:lstStyle/>
          <a:p>
            <a:r>
              <a:rPr lang="ru-RU" b="1" dirty="0"/>
              <a:t>Таино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303693-7B5E-F01D-F1E4-0C2C050F3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Софья Галактионова, </a:t>
            </a:r>
            <a:r>
              <a:rPr lang="ru-RU" sz="2400" dirty="0" err="1"/>
              <a:t>ОТиПЛ</a:t>
            </a:r>
            <a:r>
              <a:rPr lang="ru-RU" sz="2400" dirty="0"/>
              <a:t>, 1 курс</a:t>
            </a:r>
          </a:p>
        </p:txBody>
      </p:sp>
    </p:spTree>
    <p:extLst>
      <p:ext uri="{BB962C8B-B14F-4D97-AF65-F5344CB8AC3E}">
        <p14:creationId xmlns:p14="http://schemas.microsoft.com/office/powerpoint/2010/main" val="290996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4C10D-BE1C-32CF-0F41-2EE370A3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AC4C3F-A782-B45B-0858-0EA00C3C1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Название: </a:t>
            </a:r>
            <a:r>
              <a:rPr lang="es-ES" sz="2400" dirty="0"/>
              <a:t>Taíno </a:t>
            </a:r>
            <a:r>
              <a:rPr lang="ru-RU" sz="2400" dirty="0"/>
              <a:t>/ </a:t>
            </a:r>
            <a:r>
              <a:rPr lang="es-ES" sz="2400" dirty="0" err="1"/>
              <a:t>Tainonaíki</a:t>
            </a:r>
            <a:r>
              <a:rPr lang="es-ES" sz="2400" dirty="0"/>
              <a:t> (?)</a:t>
            </a:r>
          </a:p>
          <a:p>
            <a:r>
              <a:rPr lang="ru-RU" sz="2400" dirty="0"/>
              <a:t>Самоназвание:</a:t>
            </a:r>
            <a:r>
              <a:rPr lang="es-ES" sz="2400" dirty="0"/>
              <a:t> </a:t>
            </a:r>
            <a:r>
              <a:rPr lang="ru-RU" sz="2400" dirty="0"/>
              <a:t>неизвестно, так как носители не оставили письменных источников (только петроглифы, но о них мало данных)</a:t>
            </a:r>
          </a:p>
          <a:p>
            <a:r>
              <a:rPr lang="ru-RU" sz="2400" dirty="0">
                <a:latin typeface="+mj-lt"/>
              </a:rPr>
              <a:t>В</a:t>
            </a:r>
            <a:r>
              <a:rPr lang="ru-RU" sz="2400" b="0" i="0" u="none" strike="noStrike" dirty="0">
                <a:effectLst/>
                <a:latin typeface="+mj-lt"/>
              </a:rPr>
              <a:t>первые был описан </a:t>
            </a:r>
            <a:r>
              <a:rPr lang="ru-RU" sz="2400" b="1" i="0" u="none" strike="noStrike" dirty="0">
                <a:effectLst/>
                <a:latin typeface="+mj-lt"/>
              </a:rPr>
              <a:t>европейскими колонистами и миссионерами</a:t>
            </a:r>
            <a:r>
              <a:rPr lang="ru-RU" sz="2400" b="0" i="0" u="none" strike="noStrike" dirty="0">
                <a:effectLst/>
                <a:latin typeface="+mj-lt"/>
              </a:rPr>
              <a:t> в конце </a:t>
            </a:r>
            <a:r>
              <a:rPr lang="es-ES" sz="2400" b="1" i="0" u="none" strike="noStrike" dirty="0">
                <a:effectLst/>
                <a:latin typeface="+mj-lt"/>
              </a:rPr>
              <a:t>XV – </a:t>
            </a:r>
            <a:r>
              <a:rPr lang="ru-RU" sz="2400" b="1" i="0" u="none" strike="noStrike" dirty="0">
                <a:effectLst/>
                <a:latin typeface="+mj-lt"/>
              </a:rPr>
              <a:t>начале </a:t>
            </a:r>
            <a:r>
              <a:rPr lang="es-ES" sz="2400" b="1" i="0" u="none" strike="noStrike" dirty="0">
                <a:effectLst/>
                <a:latin typeface="+mj-lt"/>
              </a:rPr>
              <a:t>XVI </a:t>
            </a:r>
            <a:r>
              <a:rPr lang="ru-RU" sz="2400" b="1" i="0" u="none" strike="noStrike" dirty="0">
                <a:effectLst/>
                <a:latin typeface="+mj-lt"/>
              </a:rPr>
              <a:t>века</a:t>
            </a:r>
            <a:r>
              <a:rPr lang="ru-RU" sz="2400" b="0" i="0" u="none" strike="noStrike" dirty="0">
                <a:effectLst/>
                <a:latin typeface="+mj-lt"/>
              </a:rPr>
              <a:t>, вскоре после прибытия Христофора Колумба в Карибский регион (1492 г.)</a:t>
            </a:r>
          </a:p>
          <a:p>
            <a:r>
              <a:rPr lang="ru-RU" sz="2400" b="1" dirty="0">
                <a:latin typeface="+mj-lt"/>
              </a:rPr>
              <a:t>Бартоломе де Лас Касас </a:t>
            </a:r>
            <a:r>
              <a:rPr lang="ru-RU" sz="2400" dirty="0">
                <a:latin typeface="+mj-lt"/>
              </a:rPr>
              <a:t>составил один из немногих трудов по лексике таино, который используется для реконструкции культурного контекста языка</a:t>
            </a:r>
          </a:p>
        </p:txBody>
      </p:sp>
    </p:spTree>
    <p:extLst>
      <p:ext uri="{BB962C8B-B14F-4D97-AF65-F5344CB8AC3E}">
        <p14:creationId xmlns:p14="http://schemas.microsoft.com/office/powerpoint/2010/main" val="4211059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DA78C-414A-EE6E-5450-8F17959B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Генеалогия</a:t>
            </a:r>
          </a:p>
        </p:txBody>
      </p:sp>
      <p:pic>
        <p:nvPicPr>
          <p:cNvPr id="5" name="Объект 4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E559CA-95FA-39C3-0360-3F0C76D38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43" t="28317" r="58167" b="27508"/>
          <a:stretch/>
        </p:blipFill>
        <p:spPr>
          <a:xfrm>
            <a:off x="5660571" y="751113"/>
            <a:ext cx="5943600" cy="569334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F57F1-0415-0407-6E85-0DB46D658E6A}"/>
              </a:ext>
            </a:extLst>
          </p:cNvPr>
          <p:cNvSpPr txBox="1"/>
          <p:nvPr/>
        </p:nvSpPr>
        <p:spPr>
          <a:xfrm>
            <a:off x="587829" y="2443621"/>
            <a:ext cx="50042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BY" sz="2400"/>
              <a:t>↓</a:t>
            </a:r>
            <a:r>
              <a:rPr lang="ru-RU" sz="2400" dirty="0"/>
              <a:t> Аравакская семья</a:t>
            </a:r>
            <a:endParaRPr lang="es-ES" sz="2400" dirty="0"/>
          </a:p>
          <a:p>
            <a:r>
              <a:rPr lang="ru-BY" sz="2400"/>
              <a:t>↓</a:t>
            </a:r>
            <a:r>
              <a:rPr lang="es-ES" sz="2400" dirty="0"/>
              <a:t> </a:t>
            </a:r>
            <a:r>
              <a:rPr lang="ru-RU" sz="2400" dirty="0"/>
              <a:t>Карибские</a:t>
            </a:r>
          </a:p>
          <a:p>
            <a:r>
              <a:rPr lang="ru-BY" sz="2400"/>
              <a:t>↓</a:t>
            </a:r>
            <a:r>
              <a:rPr lang="ru-RU" sz="2400" dirty="0"/>
              <a:t> Антильские</a:t>
            </a:r>
          </a:p>
          <a:p>
            <a:endParaRPr lang="ru-RU" sz="2400" dirty="0"/>
          </a:p>
          <a:p>
            <a:r>
              <a:rPr lang="ru-RU" sz="2400" dirty="0"/>
              <a:t>Сам таино имел региональные варианты, степень схожести которых неизвестна. В данном докладе </a:t>
            </a:r>
            <a:r>
              <a:rPr lang="ru-RU" sz="2400"/>
              <a:t>рассматривается классический таино</a:t>
            </a:r>
            <a:r>
              <a:rPr lang="ru-RU" sz="2400" dirty="0"/>
              <a:t>.  </a:t>
            </a:r>
          </a:p>
          <a:p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77E4E-1BD5-6AB0-84DF-3DFB8D947C84}"/>
              </a:ext>
            </a:extLst>
          </p:cNvPr>
          <p:cNvSpPr txBox="1"/>
          <p:nvPr/>
        </p:nvSpPr>
        <p:spPr>
          <a:xfrm>
            <a:off x="-2708031" y="15826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44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4C821-4B62-542B-90C9-81B78B5B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Ареальная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6F69EE-9C15-6D0F-DD07-4EEF0D386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976" y="1848452"/>
            <a:ext cx="10058400" cy="3931920"/>
          </a:xfrm>
        </p:spPr>
        <p:txBody>
          <a:bodyPr>
            <a:normAutofit/>
          </a:bodyPr>
          <a:lstStyle/>
          <a:p>
            <a:r>
              <a:rPr lang="ru-RU" sz="2400" dirty="0"/>
              <a:t>Большие Антильские острова (Ла Эспаньола, Куба, Ямайка, Пуэрто-Рико)</a:t>
            </a:r>
          </a:p>
          <a:p>
            <a:r>
              <a:rPr lang="ru-RU" sz="2400" dirty="0"/>
              <a:t>Багамские</a:t>
            </a:r>
            <a:r>
              <a:rPr lang="es-ES" sz="2400" dirty="0"/>
              <a:t> </a:t>
            </a:r>
            <a:r>
              <a:rPr lang="ru-RU" sz="2400" dirty="0"/>
              <a:t>Острова</a:t>
            </a:r>
          </a:p>
          <a:p>
            <a:r>
              <a:rPr lang="ru-RU" sz="2400" dirty="0"/>
              <a:t>Архипелаг Флорида-Кис</a:t>
            </a:r>
          </a:p>
        </p:txBody>
      </p:sp>
      <p:pic>
        <p:nvPicPr>
          <p:cNvPr id="5" name="Рисунок 4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5D6E25-D2FB-0C16-A8BE-93731E1667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47" t="30208" r="49561" b="42669"/>
          <a:stretch/>
        </p:blipFill>
        <p:spPr>
          <a:xfrm>
            <a:off x="532725" y="3746612"/>
            <a:ext cx="4616129" cy="23773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9B8668-11BC-00E0-915D-50812D6ED998}"/>
              </a:ext>
            </a:extLst>
          </p:cNvPr>
          <p:cNvSpPr txBox="1"/>
          <p:nvPr/>
        </p:nvSpPr>
        <p:spPr>
          <a:xfrm>
            <a:off x="532725" y="6211669"/>
            <a:ext cx="124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dirty="0" err="1"/>
              <a:t>Glottolog</a:t>
            </a:r>
            <a:endParaRPr lang="ru-RU" sz="1800" dirty="0"/>
          </a:p>
          <a:p>
            <a:endParaRPr lang="ru-RU" dirty="0"/>
          </a:p>
        </p:txBody>
      </p:sp>
      <p:pic>
        <p:nvPicPr>
          <p:cNvPr id="8" name="Рисунок 7" descr="Изображение выглядит как текст, карта, снимок экрана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F19BAD-E36C-4E82-E306-85A0C1752C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34" t="12771" r="40608" b="39981"/>
          <a:stretch/>
        </p:blipFill>
        <p:spPr>
          <a:xfrm>
            <a:off x="5763025" y="2627325"/>
            <a:ext cx="5362175" cy="3584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3F30A5-EBC5-0B12-A8B3-B3D98D3DD0FE}"/>
              </a:ext>
            </a:extLst>
          </p:cNvPr>
          <p:cNvSpPr txBox="1"/>
          <p:nvPr/>
        </p:nvSpPr>
        <p:spPr>
          <a:xfrm>
            <a:off x="5682343" y="6236079"/>
            <a:ext cx="1284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dirty="0"/>
              <a:t>Wikipedia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14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01793-75E4-6ADD-DB63-E3833445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Социолингвистический аспект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2ED68F-9F75-C9B7-6740-2936E9D1A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 </a:t>
            </a:r>
            <a:r>
              <a:rPr lang="es-ES" sz="2400" dirty="0"/>
              <a:t>XVII-XVIII </a:t>
            </a:r>
            <a:r>
              <a:rPr lang="ru-RU" sz="2400" dirty="0"/>
              <a:t>веку вымер из-за европейских болезней, насильственной ассимиляции, испанского порабощения (</a:t>
            </a:r>
            <a:r>
              <a:rPr lang="ru-RU" sz="2400" dirty="0" err="1"/>
              <a:t>энкомьенда</a:t>
            </a:r>
            <a:r>
              <a:rPr lang="ru-RU" sz="2400" dirty="0"/>
              <a:t>)</a:t>
            </a:r>
          </a:p>
          <a:p>
            <a:r>
              <a:rPr lang="ru-RU" sz="2400" dirty="0"/>
              <a:t>Это первый индейский язык, с которым столкнулись испанцы по прибытии в Америку, и многие слова внедрились в испанский (и не только) язык</a:t>
            </a:r>
          </a:p>
          <a:p>
            <a:r>
              <a:rPr lang="ru-RU" sz="2400" dirty="0"/>
              <a:t>Самые популярные заимствования: </a:t>
            </a:r>
            <a:r>
              <a:rPr lang="es-ES" sz="2400" dirty="0"/>
              <a:t>Barbacoa </a:t>
            </a:r>
            <a:r>
              <a:rPr lang="ru-RU" sz="2400" dirty="0"/>
              <a:t>(барбекю)</a:t>
            </a:r>
            <a:r>
              <a:rPr lang="es-ES" sz="2400" dirty="0"/>
              <a:t>, Cacique</a:t>
            </a:r>
            <a:r>
              <a:rPr lang="ru-RU" sz="2400" dirty="0"/>
              <a:t> (касике, вождь)</a:t>
            </a:r>
            <a:r>
              <a:rPr lang="es-ES" sz="2400" dirty="0"/>
              <a:t>, huracán</a:t>
            </a:r>
            <a:r>
              <a:rPr lang="ru-RU" sz="2400" dirty="0"/>
              <a:t> (ураган)</a:t>
            </a:r>
            <a:r>
              <a:rPr lang="es-ES" sz="2400" dirty="0"/>
              <a:t>, hamaca</a:t>
            </a:r>
            <a:r>
              <a:rPr lang="ru-RU" sz="2400" dirty="0"/>
              <a:t> (гамак)</a:t>
            </a:r>
            <a:r>
              <a:rPr lang="es-ES" sz="2400" dirty="0"/>
              <a:t>, iguana</a:t>
            </a:r>
            <a:r>
              <a:rPr lang="ru-RU" sz="2400" dirty="0"/>
              <a:t> (игуана)</a:t>
            </a:r>
          </a:p>
        </p:txBody>
      </p:sp>
    </p:spTree>
    <p:extLst>
      <p:ext uri="{BB962C8B-B14F-4D97-AF65-F5344CB8AC3E}">
        <p14:creationId xmlns:p14="http://schemas.microsoft.com/office/powerpoint/2010/main" val="193145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B1300-8184-71C4-C629-24258423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7948E-1FEC-5327-06F5-7AA2912F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Типологическая характеристика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629F980-AB89-FCA8-9D08-5A814F639221}"/>
              </a:ext>
            </a:extLst>
          </p:cNvPr>
          <p:cNvSpPr/>
          <p:nvPr/>
        </p:nvSpPr>
        <p:spPr>
          <a:xfrm>
            <a:off x="950343" y="3578234"/>
            <a:ext cx="10833340" cy="199442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3EC59-1B81-D3F9-11D6-1DFC458CB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80694"/>
            <a:ext cx="10529978" cy="337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u="sng" dirty="0"/>
              <a:t>Синтетический язык</a:t>
            </a:r>
            <a:endParaRPr lang="es-ES" sz="2600" b="1" u="sng" dirty="0"/>
          </a:p>
          <a:p>
            <a:pPr marL="0" indent="0">
              <a:buNone/>
            </a:pPr>
            <a:endParaRPr lang="ru-RU" sz="2400" b="1" u="sng" dirty="0"/>
          </a:p>
          <a:p>
            <a:pPr marL="0" indent="0">
              <a:buNone/>
            </a:pPr>
            <a:r>
              <a:rPr lang="ru-RU" sz="2400" dirty="0"/>
              <a:t>Пример: </a:t>
            </a:r>
            <a:r>
              <a:rPr lang="es-ES" sz="2400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Waibá</a:t>
            </a:r>
            <a:r>
              <a:rPr lang="es-ES" sz="2400" b="1" dirty="0">
                <a:solidFill>
                  <a:srgbClr val="000000"/>
                </a:solidFill>
                <a:effectLst/>
                <a:latin typeface="Helvetica" pitchFamily="2" charset="0"/>
              </a:rPr>
              <a:t>, </a:t>
            </a:r>
            <a:r>
              <a:rPr lang="es-ES" sz="2400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sinato</a:t>
            </a:r>
            <a:r>
              <a:rPr lang="es-ES" sz="2400" b="1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s-ES" sz="2400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makabuka</a:t>
            </a:r>
            <a:r>
              <a:rPr lang="es-ES" sz="2400" b="1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s-ES" sz="2400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wamekina</a:t>
            </a:r>
            <a:r>
              <a:rPr lang="es-ES" sz="2400" b="1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  <a:r>
              <a:rPr lang="ru-RU" sz="2400" b="1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Helvetica" pitchFamily="2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effectLst/>
                <a:latin typeface="Helvetica" pitchFamily="2" charset="0"/>
              </a:rPr>
              <a:t>Let’s go, it is not important </a:t>
            </a:r>
            <a:r>
              <a:rPr lang="ru-RU" sz="2400" dirty="0">
                <a:solidFill>
                  <a:srgbClr val="000000"/>
                </a:solidFill>
                <a:effectLst/>
                <a:latin typeface="Helvetica" pitchFamily="2" charset="0"/>
              </a:rPr>
              <a:t>[</a:t>
            </a:r>
            <a:r>
              <a:rPr lang="en-US" sz="2400" dirty="0">
                <a:solidFill>
                  <a:srgbClr val="000000"/>
                </a:solidFill>
                <a:effectLst/>
                <a:latin typeface="Helvetica" pitchFamily="2" charset="0"/>
              </a:rPr>
              <a:t>that</a:t>
            </a:r>
            <a:r>
              <a:rPr lang="ru-RU" sz="2400" dirty="0">
                <a:solidFill>
                  <a:srgbClr val="000000"/>
                </a:solidFill>
                <a:latin typeface="Helvetica" pitchFamily="2" charset="0"/>
              </a:rPr>
              <a:t>]</a:t>
            </a:r>
            <a:r>
              <a:rPr lang="en-US" sz="2400" dirty="0">
                <a:solidFill>
                  <a:srgbClr val="000000"/>
                </a:solidFill>
                <a:effectLst/>
                <a:latin typeface="Helvetica" pitchFamily="2" charset="0"/>
              </a:rPr>
              <a:t> our master is upset)</a:t>
            </a:r>
            <a:endParaRPr lang="es-ES" sz="24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es-ES" sz="2400" b="1" dirty="0"/>
              <a:t>Wa – iba, </a:t>
            </a:r>
            <a:r>
              <a:rPr lang="es-ES" sz="2400" b="1" dirty="0" err="1"/>
              <a:t>sinato</a:t>
            </a:r>
            <a:r>
              <a:rPr lang="es-ES" sz="2400" b="1" dirty="0"/>
              <a:t>     </a:t>
            </a:r>
            <a:r>
              <a:rPr lang="es-ES" sz="2400" b="1" dirty="0" err="1"/>
              <a:t>ma</a:t>
            </a:r>
            <a:r>
              <a:rPr lang="es-ES" sz="2400" b="1" dirty="0"/>
              <a:t>     -   </a:t>
            </a:r>
            <a:r>
              <a:rPr lang="es-ES" sz="2400" b="1" dirty="0" err="1"/>
              <a:t>ka</a:t>
            </a:r>
            <a:r>
              <a:rPr lang="es-ES" sz="2400" b="1" dirty="0"/>
              <a:t>    -       bu              -</a:t>
            </a:r>
            <a:r>
              <a:rPr lang="es-ES" sz="2400" b="1" dirty="0" err="1"/>
              <a:t>ka</a:t>
            </a:r>
            <a:r>
              <a:rPr lang="es-ES" sz="2400" b="1" dirty="0"/>
              <a:t>   </a:t>
            </a:r>
            <a:r>
              <a:rPr lang="es-ES" sz="2400" b="1" dirty="0" err="1"/>
              <a:t>wa-meki-na</a:t>
            </a:r>
            <a:endParaRPr lang="es-ES" sz="2400" b="1" dirty="0"/>
          </a:p>
          <a:p>
            <a:pPr marL="0" indent="0">
              <a:buNone/>
            </a:pPr>
            <a:r>
              <a:rPr lang="es-ES" sz="2400" dirty="0" err="1"/>
              <a:t>We</a:t>
            </a:r>
            <a:r>
              <a:rPr lang="es-ES" sz="2400" dirty="0"/>
              <a:t> – </a:t>
            </a:r>
            <a:r>
              <a:rPr lang="es-ES" sz="2400" dirty="0" err="1"/>
              <a:t>go</a:t>
            </a:r>
            <a:r>
              <a:rPr lang="es-ES" sz="2400" dirty="0"/>
              <a:t>, </a:t>
            </a:r>
            <a:r>
              <a:rPr lang="es-ES" sz="2400" dirty="0" err="1"/>
              <a:t>irritated</a:t>
            </a:r>
            <a:r>
              <a:rPr lang="es-ES" sz="2400" dirty="0"/>
              <a:t>   NEG -   VERB – be </a:t>
            </a:r>
            <a:r>
              <a:rPr lang="es-ES" sz="2400" dirty="0" err="1"/>
              <a:t>important</a:t>
            </a:r>
            <a:r>
              <a:rPr lang="es-ES" sz="2400" dirty="0"/>
              <a:t>-VERB  </a:t>
            </a:r>
            <a:r>
              <a:rPr lang="es-ES" sz="2400" dirty="0" err="1"/>
              <a:t>our</a:t>
            </a:r>
            <a:r>
              <a:rPr lang="es-ES" sz="2400" dirty="0"/>
              <a:t>-master-NOM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55334F-6F99-6839-7099-743311A21CF7}"/>
              </a:ext>
            </a:extLst>
          </p:cNvPr>
          <p:cNvSpPr txBox="1"/>
          <p:nvPr/>
        </p:nvSpPr>
        <p:spPr>
          <a:xfrm>
            <a:off x="1066800" y="1750789"/>
            <a:ext cx="9387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1) Тип выражения грамматических значений</a:t>
            </a:r>
          </a:p>
        </p:txBody>
      </p:sp>
    </p:spTree>
    <p:extLst>
      <p:ext uri="{BB962C8B-B14F-4D97-AF65-F5344CB8AC3E}">
        <p14:creationId xmlns:p14="http://schemas.microsoft.com/office/powerpoint/2010/main" val="220529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F2F35-1989-AC30-1CB2-DE7024DE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3D709-1685-87E0-45D2-82AEF619E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E7026-27C2-03BF-AE5C-A7D6470F6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56936"/>
            <a:ext cx="10058400" cy="337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/>
              <a:t>Агглютинативный язык</a:t>
            </a:r>
          </a:p>
          <a:p>
            <a:pPr marL="0" indent="0">
              <a:buNone/>
            </a:pPr>
            <a:r>
              <a:rPr lang="ru-RU" sz="2200" dirty="0"/>
              <a:t>Сохранилось мало форм, но на основании существующих данных – границы четкие, каждая морфема добавляет одно грамматическое значение</a:t>
            </a:r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dirty="0"/>
              <a:t>Примеры: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C76D69-8DA7-7D34-D8CE-67ED05920AEA}"/>
              </a:ext>
            </a:extLst>
          </p:cNvPr>
          <p:cNvSpPr txBox="1"/>
          <p:nvPr/>
        </p:nvSpPr>
        <p:spPr>
          <a:xfrm>
            <a:off x="1066800" y="1750789"/>
            <a:ext cx="9058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2) Характер границы между морфемами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3F0B054-ADB9-92C4-4DA4-6E30B6D4DE9E}"/>
              </a:ext>
            </a:extLst>
          </p:cNvPr>
          <p:cNvSpPr/>
          <p:nvPr/>
        </p:nvSpPr>
        <p:spPr>
          <a:xfrm>
            <a:off x="2777705" y="4723825"/>
            <a:ext cx="2122099" cy="1311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i="1" dirty="0"/>
              <a:t>Taíno</a:t>
            </a:r>
            <a:r>
              <a:rPr lang="ru-RU" sz="2000" b="1" i="1" dirty="0"/>
              <a:t> (</a:t>
            </a:r>
            <a:r>
              <a:rPr lang="en-US" sz="2000" b="1" i="1" dirty="0"/>
              <a:t>good people)</a:t>
            </a:r>
            <a:endParaRPr lang="es-ES" sz="2000" b="1" i="1" dirty="0"/>
          </a:p>
          <a:p>
            <a:pPr algn="ctr"/>
            <a:r>
              <a:rPr lang="es-ES" sz="2000" dirty="0"/>
              <a:t>Ta</a:t>
            </a:r>
            <a:r>
              <a:rPr lang="ru-RU" sz="2000" dirty="0" err="1"/>
              <a:t>í</a:t>
            </a:r>
            <a:r>
              <a:rPr lang="es-ES" sz="2000" dirty="0"/>
              <a:t> – no</a:t>
            </a:r>
          </a:p>
          <a:p>
            <a:pPr algn="ctr"/>
            <a:r>
              <a:rPr lang="es-ES" sz="2000" dirty="0"/>
              <a:t>Good - PL</a:t>
            </a:r>
            <a:endParaRPr lang="ru-RU" sz="2000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2F61786-F6A3-710E-FD6E-EA689A84D53A}"/>
              </a:ext>
            </a:extLst>
          </p:cNvPr>
          <p:cNvSpPr/>
          <p:nvPr/>
        </p:nvSpPr>
        <p:spPr>
          <a:xfrm>
            <a:off x="5164347" y="4723823"/>
            <a:ext cx="3600091" cy="1311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W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arokoel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(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grandfather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pPr algn="ctr"/>
            <a:r>
              <a:rPr lang="es-ES" sz="2000" dirty="0">
                <a:solidFill>
                  <a:srgbClr val="000000"/>
                </a:solidFill>
                <a:latin typeface="+mj-lt"/>
              </a:rPr>
              <a:t>Wa – </a:t>
            </a:r>
            <a:r>
              <a:rPr lang="es-ES" sz="2000" dirty="0" err="1">
                <a:solidFill>
                  <a:srgbClr val="000000"/>
                </a:solidFill>
                <a:latin typeface="+mj-lt"/>
              </a:rPr>
              <a:t>roko</a:t>
            </a:r>
            <a:r>
              <a:rPr lang="es-ES" sz="2000" dirty="0">
                <a:solidFill>
                  <a:srgbClr val="000000"/>
                </a:solidFill>
                <a:latin typeface="+mj-lt"/>
              </a:rPr>
              <a:t> – el</a:t>
            </a:r>
          </a:p>
          <a:p>
            <a:pPr algn="ctr"/>
            <a:r>
              <a:rPr lang="es-ES" sz="2000" dirty="0" err="1">
                <a:solidFill>
                  <a:srgbClr val="000000"/>
                </a:solidFill>
                <a:latin typeface="+mj-lt"/>
              </a:rPr>
              <a:t>Our</a:t>
            </a:r>
            <a:r>
              <a:rPr lang="es-ES" sz="2000" dirty="0">
                <a:solidFill>
                  <a:srgbClr val="000000"/>
                </a:solidFill>
                <a:latin typeface="+mj-lt"/>
              </a:rPr>
              <a:t> – </a:t>
            </a:r>
            <a:r>
              <a:rPr lang="es-ES" sz="2000" dirty="0" err="1">
                <a:solidFill>
                  <a:srgbClr val="000000"/>
                </a:solidFill>
                <a:latin typeface="+mj-lt"/>
              </a:rPr>
              <a:t>grandfather</a:t>
            </a:r>
            <a:r>
              <a:rPr lang="es-ES" sz="2000" dirty="0">
                <a:solidFill>
                  <a:srgbClr val="000000"/>
                </a:solidFill>
                <a:latin typeface="+mj-lt"/>
              </a:rPr>
              <a:t> - MASC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 </a:t>
            </a:r>
          </a:p>
          <a:p>
            <a:pPr algn="ctr"/>
            <a:endParaRPr lang="ru-RU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79F666B-93F2-5AA0-556C-403B21002C8F}"/>
              </a:ext>
            </a:extLst>
          </p:cNvPr>
          <p:cNvSpPr/>
          <p:nvPr/>
        </p:nvSpPr>
        <p:spPr>
          <a:xfrm>
            <a:off x="9195758" y="4723823"/>
            <a:ext cx="2605177" cy="1311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M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akana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(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dont’kill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pPr algn="ctr"/>
            <a:r>
              <a:rPr lang="es-ES" sz="2000" dirty="0">
                <a:solidFill>
                  <a:srgbClr val="000000"/>
                </a:solidFill>
                <a:latin typeface="+mj-lt"/>
              </a:rPr>
              <a:t>Ma – </a:t>
            </a:r>
            <a:r>
              <a:rPr lang="es-ES" sz="2000" dirty="0" err="1">
                <a:solidFill>
                  <a:srgbClr val="000000"/>
                </a:solidFill>
                <a:latin typeface="+mj-lt"/>
              </a:rPr>
              <a:t>ka</a:t>
            </a:r>
            <a:r>
              <a:rPr lang="es-ES" sz="2000" dirty="0">
                <a:solidFill>
                  <a:srgbClr val="000000"/>
                </a:solidFill>
                <a:latin typeface="+mj-lt"/>
              </a:rPr>
              <a:t> – </a:t>
            </a:r>
            <a:r>
              <a:rPr lang="es-ES" sz="2000" dirty="0" err="1">
                <a:solidFill>
                  <a:srgbClr val="000000"/>
                </a:solidFill>
                <a:latin typeface="+mj-lt"/>
              </a:rPr>
              <a:t>na</a:t>
            </a:r>
            <a:endParaRPr lang="es-ES" sz="2000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NEG –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kill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 - 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VERB</a:t>
            </a:r>
            <a:endParaRPr lang="es-ES" sz="2000" dirty="0">
              <a:solidFill>
                <a:srgbClr val="000000"/>
              </a:solidFill>
              <a:effectLst/>
              <a:latin typeface="+mj-lt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065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ABB0C-5E49-5F70-C8D4-0A8333F08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40ACE-67DD-00F5-4AB4-61EBAD261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ECB08-ADC1-633B-6B06-1DAF5D437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56936"/>
            <a:ext cx="10058400" cy="3378104"/>
          </a:xfrm>
        </p:spPr>
        <p:txBody>
          <a:bodyPr>
            <a:normAutofit/>
          </a:bodyPr>
          <a:lstStyle/>
          <a:p>
            <a:r>
              <a:rPr lang="ru-RU" sz="2200" b="1" u="sng" dirty="0"/>
              <a:t>Вершинный</a:t>
            </a:r>
          </a:p>
          <a:p>
            <a:endParaRPr lang="ru-RU" sz="2200" b="1" u="sng" dirty="0"/>
          </a:p>
          <a:p>
            <a:pPr marL="0" indent="0">
              <a:buNone/>
            </a:pPr>
            <a:r>
              <a:rPr lang="ru-RU" sz="2200" dirty="0"/>
              <a:t>Примеры: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399456-FC64-A60D-1D82-111725E34D0E}"/>
              </a:ext>
            </a:extLst>
          </p:cNvPr>
          <p:cNvSpPr txBox="1"/>
          <p:nvPr/>
        </p:nvSpPr>
        <p:spPr>
          <a:xfrm>
            <a:off x="1066800" y="1750789"/>
            <a:ext cx="8483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3) Тип маркирования: в </a:t>
            </a:r>
            <a:r>
              <a:rPr lang="ru-RU" sz="3200" dirty="0" err="1"/>
              <a:t>посессивной</a:t>
            </a:r>
            <a:r>
              <a:rPr lang="ru-RU" sz="3200" dirty="0"/>
              <a:t> ИГ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86C64FD-D133-FB48-FDA8-9ACD98979657}"/>
              </a:ext>
            </a:extLst>
          </p:cNvPr>
          <p:cNvSpPr/>
          <p:nvPr/>
        </p:nvSpPr>
        <p:spPr>
          <a:xfrm>
            <a:off x="3167802" y="3425823"/>
            <a:ext cx="8140460" cy="1255662"/>
          </a:xfrm>
          <a:prstGeom prst="roundRect">
            <a:avLst>
              <a:gd name="adj" fmla="val 2353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Teketa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sinato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wamekina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.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+mj-lt"/>
              </a:rPr>
              <a:t> (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Our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master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is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greatly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irritated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)</a:t>
            </a:r>
          </a:p>
          <a:p>
            <a:pPr algn="ctr"/>
            <a:endParaRPr lang="en-US" sz="2000" b="1" i="1" dirty="0">
              <a:latin typeface="+mj-lt"/>
            </a:endParaRPr>
          </a:p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A3732F-E03B-08C2-2E8C-9AB12220A2B5}"/>
              </a:ext>
            </a:extLst>
          </p:cNvPr>
          <p:cNvSpPr txBox="1"/>
          <p:nvPr/>
        </p:nvSpPr>
        <p:spPr>
          <a:xfrm>
            <a:off x="4686503" y="3990517"/>
            <a:ext cx="46041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Teketa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  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sinato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   </a:t>
            </a:r>
            <a:r>
              <a:rPr lang="es-ES" sz="2000" b="1" dirty="0">
                <a:solidFill>
                  <a:srgbClr val="000000"/>
                </a:solidFill>
                <a:effectLst/>
                <a:latin typeface="+mj-lt"/>
              </a:rPr>
              <a:t>Wa   </a:t>
            </a:r>
            <a:r>
              <a:rPr lang="es-ES" sz="2000" b="1" dirty="0">
                <a:solidFill>
                  <a:srgbClr val="000000"/>
                </a:solidFill>
                <a:latin typeface="+mj-lt"/>
              </a:rPr>
              <a:t>-    </a:t>
            </a:r>
            <a:r>
              <a:rPr lang="es-ES" sz="2000" b="1" dirty="0" err="1">
                <a:solidFill>
                  <a:srgbClr val="000000"/>
                </a:solidFill>
                <a:latin typeface="+mj-lt"/>
              </a:rPr>
              <a:t>meki</a:t>
            </a:r>
            <a:r>
              <a:rPr lang="es-ES" sz="2000" b="1" dirty="0">
                <a:solidFill>
                  <a:srgbClr val="000000"/>
                </a:solidFill>
                <a:latin typeface="+mj-lt"/>
              </a:rPr>
              <a:t>  -   </a:t>
            </a:r>
            <a:r>
              <a:rPr lang="es-ES" sz="2000" b="1" dirty="0" err="1">
                <a:solidFill>
                  <a:srgbClr val="000000"/>
                </a:solidFill>
                <a:latin typeface="+mj-lt"/>
              </a:rPr>
              <a:t>na</a:t>
            </a:r>
            <a:endParaRPr lang="es-ES" sz="2000" b="1" dirty="0">
              <a:solidFill>
                <a:srgbClr val="000000"/>
              </a:solidFill>
              <a:latin typeface="+mj-lt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7F8EC5-55A5-EE30-F523-FA2AE86F8EDC}"/>
              </a:ext>
            </a:extLst>
          </p:cNvPr>
          <p:cNvSpPr txBox="1"/>
          <p:nvPr/>
        </p:nvSpPr>
        <p:spPr>
          <a:xfrm>
            <a:off x="4686503" y="4305223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Much 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01E0C5-6C23-8500-832E-C5DEE0D6946C}"/>
              </a:ext>
            </a:extLst>
          </p:cNvPr>
          <p:cNvSpPr txBox="1"/>
          <p:nvPr/>
        </p:nvSpPr>
        <p:spPr>
          <a:xfrm>
            <a:off x="5636204" y="4340164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irritated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82EA3-E291-241D-163A-8168FF8985F6}"/>
              </a:ext>
            </a:extLst>
          </p:cNvPr>
          <p:cNvSpPr txBox="1"/>
          <p:nvPr/>
        </p:nvSpPr>
        <p:spPr>
          <a:xfrm>
            <a:off x="6715905" y="4298293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our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6A192-C117-E7C7-2517-F8A0D70B8E3C}"/>
              </a:ext>
            </a:extLst>
          </p:cNvPr>
          <p:cNvSpPr txBox="1"/>
          <p:nvPr/>
        </p:nvSpPr>
        <p:spPr>
          <a:xfrm>
            <a:off x="7563729" y="434016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master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3B10F-07B2-C520-0117-69CC1DE8DF26}"/>
              </a:ext>
            </a:extLst>
          </p:cNvPr>
          <p:cNvSpPr txBox="1"/>
          <p:nvPr/>
        </p:nvSpPr>
        <p:spPr>
          <a:xfrm>
            <a:off x="8575792" y="4340164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NOM</a:t>
            </a:r>
            <a:endParaRPr lang="ru-RU" dirty="0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C0C2FEF-621D-918D-E0C5-A728D903E481}"/>
              </a:ext>
            </a:extLst>
          </p:cNvPr>
          <p:cNvSpPr/>
          <p:nvPr/>
        </p:nvSpPr>
        <p:spPr>
          <a:xfrm>
            <a:off x="3167803" y="5072332"/>
            <a:ext cx="8140460" cy="12774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Dios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naboriya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daka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+mj-lt"/>
              </a:rPr>
              <a:t>. (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I am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God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’s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worker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(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God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, 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his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worker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I am))</a:t>
            </a:r>
          </a:p>
          <a:p>
            <a:pPr>
              <a:buNone/>
            </a:pPr>
            <a:endParaRPr lang="es-E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0ED5CA-5A95-016D-D4B0-A659359923F7}"/>
              </a:ext>
            </a:extLst>
          </p:cNvPr>
          <p:cNvSpPr txBox="1"/>
          <p:nvPr/>
        </p:nvSpPr>
        <p:spPr>
          <a:xfrm>
            <a:off x="5279850" y="5607522"/>
            <a:ext cx="452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Dios       </a:t>
            </a:r>
            <a:r>
              <a:rPr lang="en-US" b="1" dirty="0" err="1"/>
              <a:t>na</a:t>
            </a:r>
            <a:r>
              <a:rPr lang="en-US" b="1" dirty="0"/>
              <a:t>  - </a:t>
            </a:r>
            <a:r>
              <a:rPr lang="en-US" b="1" dirty="0" err="1"/>
              <a:t>bo</a:t>
            </a:r>
            <a:r>
              <a:rPr lang="en-US" b="1" dirty="0"/>
              <a:t>  -      </a:t>
            </a:r>
            <a:r>
              <a:rPr lang="en-US" b="1" dirty="0" err="1"/>
              <a:t>ri</a:t>
            </a:r>
            <a:r>
              <a:rPr lang="en-US" b="1" dirty="0"/>
              <a:t>     -  </a:t>
            </a:r>
            <a:r>
              <a:rPr lang="en-US" b="1" dirty="0" err="1"/>
              <a:t>ya</a:t>
            </a:r>
            <a:r>
              <a:rPr lang="en-US" b="1" dirty="0"/>
              <a:t>   </a:t>
            </a:r>
            <a:r>
              <a:rPr lang="en-US" dirty="0"/>
              <a:t>da - ka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EDCC1D-0B1D-93CE-D08E-4235FE6BC1EA}"/>
              </a:ext>
            </a:extLst>
          </p:cNvPr>
          <p:cNvSpPr txBox="1"/>
          <p:nvPr/>
        </p:nvSpPr>
        <p:spPr>
          <a:xfrm>
            <a:off x="5234890" y="5976854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God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80F102-9A0E-EF88-924B-0414B6E27B44}"/>
              </a:ext>
            </a:extLst>
          </p:cNvPr>
          <p:cNvSpPr txBox="1"/>
          <p:nvPr/>
        </p:nvSpPr>
        <p:spPr>
          <a:xfrm>
            <a:off x="6213285" y="597035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his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1AF8FB-996F-A65C-81AB-1AE4EF68A0AE}"/>
              </a:ext>
            </a:extLst>
          </p:cNvPr>
          <p:cNvSpPr txBox="1"/>
          <p:nvPr/>
        </p:nvSpPr>
        <p:spPr>
          <a:xfrm>
            <a:off x="6621318" y="5960302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worker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0DC93B-91F5-8F19-D61D-0899AC44F54C}"/>
              </a:ext>
            </a:extLst>
          </p:cNvPr>
          <p:cNvSpPr txBox="1"/>
          <p:nvPr/>
        </p:nvSpPr>
        <p:spPr>
          <a:xfrm>
            <a:off x="7481559" y="59130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NOM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604048-A8CD-9263-7BD8-3EFDE74B8CD1}"/>
              </a:ext>
            </a:extLst>
          </p:cNvPr>
          <p:cNvSpPr txBox="1"/>
          <p:nvPr/>
        </p:nvSpPr>
        <p:spPr>
          <a:xfrm>
            <a:off x="8254287" y="591301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??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85B151-698C-DCD8-5189-FAA21AE1E51E}"/>
              </a:ext>
            </a:extLst>
          </p:cNvPr>
          <p:cNvSpPr txBox="1"/>
          <p:nvPr/>
        </p:nvSpPr>
        <p:spPr>
          <a:xfrm>
            <a:off x="8754201" y="591301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560EB2-7249-82F7-A6FE-82D492E372BA}"/>
              </a:ext>
            </a:extLst>
          </p:cNvPr>
          <p:cNvSpPr txBox="1"/>
          <p:nvPr/>
        </p:nvSpPr>
        <p:spPr>
          <a:xfrm>
            <a:off x="9189656" y="5930616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74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13FE4-DEE7-660F-A42F-19FDB77E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03695-0F4F-3CD6-D66B-06F98621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F04143-8B4E-46AF-3917-50568E8AC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56936"/>
            <a:ext cx="10058400" cy="3378104"/>
          </a:xfrm>
        </p:spPr>
        <p:txBody>
          <a:bodyPr/>
          <a:lstStyle/>
          <a:p>
            <a:r>
              <a:rPr lang="ru-RU" sz="2200" b="1" u="sng" dirty="0"/>
              <a:t>Вершинный</a:t>
            </a:r>
          </a:p>
          <a:p>
            <a:endParaRPr lang="es-ES" dirty="0"/>
          </a:p>
          <a:p>
            <a:r>
              <a:rPr lang="ru-RU" sz="2000" dirty="0"/>
              <a:t>Пример: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9A586A-B4DD-9874-81F9-17B7E5D7F26E}"/>
              </a:ext>
            </a:extLst>
          </p:cNvPr>
          <p:cNvSpPr txBox="1"/>
          <p:nvPr/>
        </p:nvSpPr>
        <p:spPr>
          <a:xfrm>
            <a:off x="1066800" y="1750789"/>
            <a:ext cx="7640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3) Тип маркирования: в предикации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17F17F8-8555-C499-4813-98174257E218}"/>
              </a:ext>
            </a:extLst>
          </p:cNvPr>
          <p:cNvSpPr/>
          <p:nvPr/>
        </p:nvSpPr>
        <p:spPr>
          <a:xfrm>
            <a:off x="2001327" y="3998812"/>
            <a:ext cx="9368288" cy="15738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O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kãma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waxeri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warik</a:t>
            </a:r>
            <a:r>
              <a:rPr lang="ru-RU" sz="2000" b="1" i="1" dirty="0">
                <a:solidFill>
                  <a:srgbClr val="000000"/>
                </a:solidFill>
                <a:latin typeface="+mj-lt"/>
              </a:rPr>
              <a:t>е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kawõna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yari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+mj-lt"/>
              </a:rPr>
              <a:t>. (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‘O,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hear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, sir,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we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see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gold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jewels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.’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+mj-lt"/>
              </a:rPr>
              <a:t>)</a:t>
            </a:r>
            <a:endParaRPr lang="es-ES" sz="2000" b="1" i="1" dirty="0">
              <a:solidFill>
                <a:srgbClr val="000000"/>
              </a:solidFill>
              <a:effectLst/>
              <a:latin typeface="+mj-lt"/>
            </a:endParaRPr>
          </a:p>
          <a:p>
            <a:pPr>
              <a:buNone/>
            </a:pPr>
            <a:endParaRPr lang="es-ES" sz="2000" b="1" i="1" dirty="0">
              <a:solidFill>
                <a:srgbClr val="000000"/>
              </a:solidFill>
              <a:latin typeface="+mj-lt"/>
            </a:endParaRPr>
          </a:p>
          <a:p>
            <a:pPr>
              <a:buNone/>
            </a:pPr>
            <a:endParaRPr lang="es-ES" sz="2000" b="1" i="1" dirty="0">
              <a:solidFill>
                <a:srgbClr val="000000"/>
              </a:solidFill>
              <a:effectLst/>
              <a:latin typeface="+mj-lt"/>
            </a:endParaRPr>
          </a:p>
          <a:p>
            <a:pPr>
              <a:buNone/>
            </a:pPr>
            <a:endParaRPr lang="es-ES" b="1" i="1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263DD2-E592-6BEB-9054-86A71E6A17A1}"/>
              </a:ext>
            </a:extLst>
          </p:cNvPr>
          <p:cNvSpPr txBox="1"/>
          <p:nvPr/>
        </p:nvSpPr>
        <p:spPr>
          <a:xfrm>
            <a:off x="3791089" y="4583622"/>
            <a:ext cx="5788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Wa    -    </a:t>
            </a:r>
            <a:r>
              <a:rPr lang="es-ES" sz="2000" dirty="0" err="1"/>
              <a:t>rike</a:t>
            </a:r>
            <a:r>
              <a:rPr lang="es-ES" sz="2000" dirty="0"/>
              <a:t>      </a:t>
            </a:r>
            <a:r>
              <a:rPr lang="es-ES" sz="2000" dirty="0" err="1"/>
              <a:t>ka</a:t>
            </a:r>
            <a:r>
              <a:rPr lang="es-ES" sz="2000" dirty="0"/>
              <a:t>   -  </a:t>
            </a:r>
            <a:r>
              <a:rPr lang="es-ES" sz="2000" dirty="0" err="1"/>
              <a:t>wo</a:t>
            </a:r>
            <a:r>
              <a:rPr lang="es-ES" sz="2000" dirty="0"/>
              <a:t>   -   </a:t>
            </a:r>
            <a:r>
              <a:rPr lang="es-ES" sz="2000" dirty="0" err="1"/>
              <a:t>na</a:t>
            </a:r>
            <a:r>
              <a:rPr lang="es-ES" sz="2000" dirty="0"/>
              <a:t>      ya      -     </a:t>
            </a:r>
            <a:r>
              <a:rPr lang="es-ES" sz="2000" dirty="0" err="1"/>
              <a:t>ri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020113-47A6-6ECE-DAA7-103FFF323459}"/>
              </a:ext>
            </a:extLst>
          </p:cNvPr>
          <p:cNvSpPr txBox="1"/>
          <p:nvPr/>
        </p:nvSpPr>
        <p:spPr>
          <a:xfrm>
            <a:off x="3612644" y="5035263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We</a:t>
            </a:r>
            <a:r>
              <a:rPr lang="es-ES" dirty="0"/>
              <a:t> (1PL)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AF907C-F331-96E8-693C-79D1168F4CAE}"/>
              </a:ext>
            </a:extLst>
          </p:cNvPr>
          <p:cNvSpPr txBox="1"/>
          <p:nvPr/>
        </p:nvSpPr>
        <p:spPr>
          <a:xfrm>
            <a:off x="4886916" y="504599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see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F7CF0D-E6A6-A9B7-9B96-9AAF8D50A044}"/>
              </a:ext>
            </a:extLst>
          </p:cNvPr>
          <p:cNvSpPr txBox="1"/>
          <p:nvPr/>
        </p:nvSpPr>
        <p:spPr>
          <a:xfrm>
            <a:off x="5500928" y="5056463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NOM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E50689-D9EB-634F-494B-E33EBDDFC149}"/>
              </a:ext>
            </a:extLst>
          </p:cNvPr>
          <p:cNvSpPr txBox="1"/>
          <p:nvPr/>
        </p:nvSpPr>
        <p:spPr>
          <a:xfrm>
            <a:off x="6231307" y="5036149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gold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029C0A-D3C0-999B-2D50-872C0BA5EDCB}"/>
              </a:ext>
            </a:extLst>
          </p:cNvPr>
          <p:cNvSpPr txBox="1"/>
          <p:nvPr/>
        </p:nvSpPr>
        <p:spPr>
          <a:xfrm>
            <a:off x="7016491" y="5056463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NOM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708288-4EC3-DA7F-2134-82E3E4A71E48}"/>
              </a:ext>
            </a:extLst>
          </p:cNvPr>
          <p:cNvSpPr txBox="1"/>
          <p:nvPr/>
        </p:nvSpPr>
        <p:spPr>
          <a:xfrm>
            <a:off x="7760689" y="50169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jewel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E10780-6F97-5C18-0C0E-F84D7B6EFEF3}"/>
              </a:ext>
            </a:extLst>
          </p:cNvPr>
          <p:cNvSpPr txBox="1"/>
          <p:nvPr/>
        </p:nvSpPr>
        <p:spPr>
          <a:xfrm>
            <a:off x="8697143" y="5056463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340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E841D-7F20-32C3-9D80-1688F350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E56645-C621-A3C4-8EC6-7E5DCAD08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56936"/>
            <a:ext cx="10058400" cy="3378104"/>
          </a:xfrm>
        </p:spPr>
        <p:txBody>
          <a:bodyPr>
            <a:normAutofit/>
          </a:bodyPr>
          <a:lstStyle/>
          <a:p>
            <a:r>
              <a:rPr lang="ru-RU" sz="2000" b="1" u="sng" dirty="0">
                <a:latin typeface="+mj-lt"/>
              </a:rPr>
              <a:t>Номинативно-</a:t>
            </a:r>
            <a:r>
              <a:rPr lang="ru-RU" sz="2000" b="1" u="sng" dirty="0" err="1">
                <a:latin typeface="+mj-lt"/>
              </a:rPr>
              <a:t>аккузативный</a:t>
            </a:r>
            <a:endParaRPr lang="ru-RU" sz="2000" b="1" u="sng" dirty="0">
              <a:latin typeface="+mj-lt"/>
            </a:endParaRPr>
          </a:p>
          <a:p>
            <a:endParaRPr lang="ru-RU" sz="2000" b="1" u="sng" dirty="0">
              <a:latin typeface="+mj-lt"/>
            </a:endParaRPr>
          </a:p>
          <a:p>
            <a:r>
              <a:rPr lang="ru-RU" sz="2000" dirty="0">
                <a:latin typeface="+mj-lt"/>
              </a:rPr>
              <a:t>Пример: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8CBB1-7342-DCEA-2EEF-E73652673F39}"/>
              </a:ext>
            </a:extLst>
          </p:cNvPr>
          <p:cNvSpPr txBox="1"/>
          <p:nvPr/>
        </p:nvSpPr>
        <p:spPr>
          <a:xfrm>
            <a:off x="1066800" y="1750789"/>
            <a:ext cx="5517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4) Тип ролевой кодировки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8735C2D-728C-DCF2-C07E-35A1F0BECF23}"/>
              </a:ext>
            </a:extLst>
          </p:cNvPr>
          <p:cNvSpPr/>
          <p:nvPr/>
        </p:nvSpPr>
        <p:spPr>
          <a:xfrm>
            <a:off x="2763155" y="3443759"/>
            <a:ext cx="7643004" cy="1932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warik</a:t>
            </a:r>
            <a:r>
              <a:rPr lang="ru-RU" sz="2000" b="1" i="1" dirty="0">
                <a:solidFill>
                  <a:srgbClr val="000000"/>
                </a:solidFill>
                <a:latin typeface="+mj-lt"/>
              </a:rPr>
              <a:t>е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kawõna</a:t>
            </a:r>
            <a:r>
              <a:rPr lang="es-ES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effectLst/>
                <a:latin typeface="+mj-lt"/>
              </a:rPr>
              <a:t>yari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(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we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see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gold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000" b="1" i="1" dirty="0" err="1">
                <a:solidFill>
                  <a:srgbClr val="000000"/>
                </a:solidFill>
                <a:latin typeface="+mj-lt"/>
              </a:rPr>
              <a:t>jewels</a:t>
            </a:r>
            <a:r>
              <a:rPr lang="es-ES" sz="2000" b="1" i="1" dirty="0">
                <a:solidFill>
                  <a:srgbClr val="000000"/>
                </a:solidFill>
                <a:latin typeface="+mj-lt"/>
              </a:rPr>
              <a:t>)</a:t>
            </a:r>
          </a:p>
          <a:p>
            <a:pPr algn="ctr"/>
            <a:endParaRPr lang="es-ES" sz="2000" b="1" i="1" dirty="0">
              <a:solidFill>
                <a:srgbClr val="000000"/>
              </a:solidFill>
              <a:effectLst/>
              <a:latin typeface="+mj-lt"/>
            </a:endParaRPr>
          </a:p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84E48-D4E9-FF80-DB73-864F0633D267}"/>
              </a:ext>
            </a:extLst>
          </p:cNvPr>
          <p:cNvSpPr txBox="1"/>
          <p:nvPr/>
        </p:nvSpPr>
        <p:spPr>
          <a:xfrm>
            <a:off x="3957174" y="4339180"/>
            <a:ext cx="5254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u="sng" dirty="0"/>
              <a:t>Wa    -    </a:t>
            </a:r>
            <a:r>
              <a:rPr lang="es-ES" sz="1800" u="sng" dirty="0" err="1"/>
              <a:t>rike</a:t>
            </a:r>
            <a:r>
              <a:rPr lang="es-ES" sz="1800" u="sng" dirty="0"/>
              <a:t> </a:t>
            </a:r>
            <a:r>
              <a:rPr lang="es-ES" sz="1800" dirty="0"/>
              <a:t>     </a:t>
            </a:r>
            <a:r>
              <a:rPr lang="es-ES" sz="1800" dirty="0" err="1"/>
              <a:t>ka</a:t>
            </a:r>
            <a:r>
              <a:rPr lang="es-ES" sz="1800" dirty="0"/>
              <a:t>   -  </a:t>
            </a:r>
            <a:r>
              <a:rPr lang="es-ES" sz="1800" dirty="0" err="1"/>
              <a:t>wo</a:t>
            </a:r>
            <a:r>
              <a:rPr lang="es-ES" sz="1800" dirty="0"/>
              <a:t>   -   </a:t>
            </a:r>
            <a:r>
              <a:rPr lang="es-ES" sz="1800" dirty="0" err="1"/>
              <a:t>na</a:t>
            </a:r>
            <a:r>
              <a:rPr lang="es-ES" sz="1800" dirty="0"/>
              <a:t>      ya      -     </a:t>
            </a:r>
            <a:r>
              <a:rPr lang="es-ES" sz="1800" dirty="0" err="1"/>
              <a:t>ri</a:t>
            </a:r>
            <a:endParaRPr lang="ru-RU" sz="1800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B222C1-5DB9-879F-6E30-539EDE594106}"/>
              </a:ext>
            </a:extLst>
          </p:cNvPr>
          <p:cNvSpPr txBox="1"/>
          <p:nvPr/>
        </p:nvSpPr>
        <p:spPr>
          <a:xfrm>
            <a:off x="3788347" y="4711935"/>
            <a:ext cx="1162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u="sng" dirty="0" err="1"/>
              <a:t>We</a:t>
            </a:r>
            <a:r>
              <a:rPr lang="es-ES" u="sng" dirty="0"/>
              <a:t> (1PL)</a:t>
            </a:r>
            <a:endParaRPr lang="ru-RU" u="sng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BDF337-A8DC-0B74-4797-8EA62BB09DF1}"/>
              </a:ext>
            </a:extLst>
          </p:cNvPr>
          <p:cNvSpPr txBox="1"/>
          <p:nvPr/>
        </p:nvSpPr>
        <p:spPr>
          <a:xfrm flipH="1">
            <a:off x="4914511" y="4711934"/>
            <a:ext cx="683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err="1"/>
              <a:t>see</a:t>
            </a:r>
            <a:endParaRPr lang="ru-RU" u="sng" dirty="0"/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14A3B7-E992-1069-80F9-0587E5287746}"/>
              </a:ext>
            </a:extLst>
          </p:cNvPr>
          <p:cNvSpPr txBox="1"/>
          <p:nvPr/>
        </p:nvSpPr>
        <p:spPr>
          <a:xfrm>
            <a:off x="5523295" y="471193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NOM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FE8402-E362-F880-5BFD-1E09D6C560BD}"/>
              </a:ext>
            </a:extLst>
          </p:cNvPr>
          <p:cNvSpPr txBox="1"/>
          <p:nvPr/>
        </p:nvSpPr>
        <p:spPr>
          <a:xfrm>
            <a:off x="6275692" y="4711935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gold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9B696F-0B09-E326-8A35-5CA5FCC092CE}"/>
              </a:ext>
            </a:extLst>
          </p:cNvPr>
          <p:cNvSpPr txBox="1"/>
          <p:nvPr/>
        </p:nvSpPr>
        <p:spPr>
          <a:xfrm>
            <a:off x="6995917" y="4719682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NOM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945A36-2F65-BD2F-0F2E-7025AD957109}"/>
              </a:ext>
            </a:extLst>
          </p:cNvPr>
          <p:cNvSpPr txBox="1"/>
          <p:nvPr/>
        </p:nvSpPr>
        <p:spPr>
          <a:xfrm>
            <a:off x="7697174" y="4693910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jewel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5AA543-01AF-9872-41DB-C54C03A3AD8B}"/>
              </a:ext>
            </a:extLst>
          </p:cNvPr>
          <p:cNvSpPr txBox="1"/>
          <p:nvPr/>
        </p:nvSpPr>
        <p:spPr>
          <a:xfrm>
            <a:off x="8612807" y="471193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198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9A4FB-36FE-2700-7E4A-00BC25489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10E47-AFE4-8203-1E1F-07B4EDB3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C5F6F8-E15B-C3F8-1BAA-79997B422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656936"/>
            <a:ext cx="10058400" cy="3378104"/>
          </a:xfrm>
        </p:spPr>
        <p:txBody>
          <a:bodyPr>
            <a:normAutofit/>
          </a:bodyPr>
          <a:lstStyle/>
          <a:p>
            <a:r>
              <a:rPr lang="ru-RU" sz="2000" dirty="0"/>
              <a:t>Сохранилось всего 6 предложений, здесь приведены реконструированные варианты</a:t>
            </a:r>
          </a:p>
          <a:p>
            <a:r>
              <a:rPr lang="es-ES" sz="2000" b="1" dirty="0"/>
              <a:t>SVO</a:t>
            </a:r>
            <a:r>
              <a:rPr lang="ru-RU" sz="2000" b="1" dirty="0"/>
              <a:t> </a:t>
            </a:r>
            <a:r>
              <a:rPr lang="ru-RU" sz="2000" dirty="0"/>
              <a:t>– в основном</a:t>
            </a:r>
          </a:p>
          <a:p>
            <a:pPr marL="0" indent="0">
              <a:buNone/>
            </a:pPr>
            <a:r>
              <a:rPr lang="ru-RU" sz="2000" u="sng" dirty="0"/>
              <a:t>Пример: </a:t>
            </a:r>
          </a:p>
          <a:p>
            <a:pPr marL="0" indent="0">
              <a:buNone/>
            </a:pPr>
            <a:endParaRPr lang="ru-RU" sz="2000" b="1" dirty="0"/>
          </a:p>
          <a:p>
            <a:r>
              <a:rPr lang="es-ES" sz="2000" b="1" dirty="0"/>
              <a:t>OSV</a:t>
            </a:r>
            <a:r>
              <a:rPr lang="ru-RU" sz="2000" dirty="0"/>
              <a:t> – в предложениях с глаголом быть (-</a:t>
            </a:r>
            <a:r>
              <a:rPr lang="en-US" sz="2000" dirty="0"/>
              <a:t>ka)</a:t>
            </a:r>
            <a:r>
              <a:rPr lang="ru-RU" sz="2000" dirty="0"/>
              <a:t>, который идет последним</a:t>
            </a:r>
          </a:p>
          <a:p>
            <a:pPr marL="0" indent="0">
              <a:buNone/>
            </a:pPr>
            <a:r>
              <a:rPr lang="ru-RU" sz="2000" u="sng" dirty="0"/>
              <a:t>Пример: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93CCEA-65FE-8841-086E-787A5ED8ADBF}"/>
              </a:ext>
            </a:extLst>
          </p:cNvPr>
          <p:cNvSpPr txBox="1"/>
          <p:nvPr/>
        </p:nvSpPr>
        <p:spPr>
          <a:xfrm>
            <a:off x="1066800" y="1750789"/>
            <a:ext cx="5243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5) Базовый порядок слов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04AD9E25-83C7-1A71-8C52-D3D374C6B3B4}"/>
              </a:ext>
            </a:extLst>
          </p:cNvPr>
          <p:cNvSpPr/>
          <p:nvPr/>
        </p:nvSpPr>
        <p:spPr>
          <a:xfrm>
            <a:off x="2784828" y="3756500"/>
            <a:ext cx="7842915" cy="8366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80F6B-B7F0-CC95-9C98-AA846698E884}"/>
              </a:ext>
            </a:extLst>
          </p:cNvPr>
          <p:cNvSpPr txBox="1"/>
          <p:nvPr/>
        </p:nvSpPr>
        <p:spPr>
          <a:xfrm>
            <a:off x="2784827" y="3805519"/>
            <a:ext cx="887808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O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kãma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waxeri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warik</a:t>
            </a:r>
            <a:r>
              <a:rPr lang="ru-RU" sz="2000" dirty="0">
                <a:solidFill>
                  <a:srgbClr val="000000"/>
                </a:solidFill>
                <a:effectLst/>
                <a:latin typeface="+mj-lt"/>
              </a:rPr>
              <a:t>е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kawõna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s-ES" sz="2000" dirty="0" err="1">
                <a:solidFill>
                  <a:srgbClr val="000000"/>
                </a:solidFill>
                <a:effectLst/>
                <a:latin typeface="+mj-lt"/>
              </a:rPr>
              <a:t>yari</a:t>
            </a:r>
            <a:r>
              <a:rPr lang="es-ES" sz="2000" dirty="0">
                <a:solidFill>
                  <a:srgbClr val="000000"/>
                </a:solidFill>
                <a:effectLst/>
                <a:latin typeface="+mj-lt"/>
              </a:rPr>
              <a:t>.</a:t>
            </a:r>
          </a:p>
          <a:p>
            <a:r>
              <a:rPr lang="es-ES" sz="2000" dirty="0">
                <a:solidFill>
                  <a:srgbClr val="000000"/>
                </a:solidFill>
                <a:latin typeface="+mj-lt"/>
              </a:rPr>
              <a:t>“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О, слышишь, сэр, мы видим золотые драгоценности»</a:t>
            </a:r>
            <a:endParaRPr lang="es-ES" sz="2000" dirty="0">
              <a:solidFill>
                <a:srgbClr val="000000"/>
              </a:solidFill>
              <a:effectLst/>
              <a:latin typeface="+mj-lt"/>
            </a:endParaRPr>
          </a:p>
          <a:p>
            <a:endParaRPr lang="ru-RU" dirty="0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0BEA8257-E004-76A5-B277-D5E8C1F928F9}"/>
              </a:ext>
            </a:extLst>
          </p:cNvPr>
          <p:cNvSpPr/>
          <p:nvPr/>
        </p:nvSpPr>
        <p:spPr>
          <a:xfrm>
            <a:off x="2784827" y="5162633"/>
            <a:ext cx="5134222" cy="7078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DF0A6A-1A25-AF13-B573-6397FB046565}"/>
              </a:ext>
            </a:extLst>
          </p:cNvPr>
          <p:cNvSpPr txBox="1"/>
          <p:nvPr/>
        </p:nvSpPr>
        <p:spPr>
          <a:xfrm>
            <a:off x="2948667" y="5132976"/>
            <a:ext cx="5506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u="none" strike="noStrike" dirty="0">
                <a:solidFill>
                  <a:srgbClr val="202122"/>
                </a:solidFill>
                <a:effectLst/>
                <a:latin typeface="+mj-lt"/>
              </a:rPr>
              <a:t>Dios </a:t>
            </a:r>
            <a:r>
              <a:rPr lang="es-ES" sz="2000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naboriya</a:t>
            </a:r>
            <a:r>
              <a:rPr lang="es-ES" sz="2000" b="0" i="0" u="none" strike="noStrike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ES" sz="2000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daka</a:t>
            </a:r>
            <a:r>
              <a:rPr lang="es-ES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2000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2000" dirty="0">
                <a:solidFill>
                  <a:srgbClr val="202122"/>
                </a:solidFill>
                <a:latin typeface="+mj-lt"/>
              </a:rPr>
              <a:t>Бог, его слуга я есть. 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4576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2A116-3FD7-834F-D96D-46799797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Фонология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7E5CE-56B6-2BB3-216D-1BF004CFF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699367"/>
            <a:ext cx="10058400" cy="62965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 языке Таино не велась письменность, поэтому данные фонемы реконструированы из испанского</a:t>
            </a:r>
          </a:p>
        </p:txBody>
      </p:sp>
      <p:pic>
        <p:nvPicPr>
          <p:cNvPr id="6" name="Рисунок 5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BA27F4-FE9F-139D-A659-333B586B6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693" t="17487" r="37418" b="50139"/>
          <a:stretch/>
        </p:blipFill>
        <p:spPr>
          <a:xfrm>
            <a:off x="603849" y="2404969"/>
            <a:ext cx="5533715" cy="41583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1D24AC-4A4A-451E-E950-6FFBAFB018C9}"/>
              </a:ext>
            </a:extLst>
          </p:cNvPr>
          <p:cNvSpPr txBox="1"/>
          <p:nvPr/>
        </p:nvSpPr>
        <p:spPr>
          <a:xfrm>
            <a:off x="6253628" y="2117598"/>
            <a:ext cx="533452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Особенности:</a:t>
            </a:r>
          </a:p>
          <a:p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13 согласных и 5 гласных фонем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strike="noStrike" dirty="0">
                <a:effectLst/>
                <a:latin typeface="+mj-lt"/>
              </a:rPr>
              <a:t>[</a:t>
            </a:r>
            <a:r>
              <a:rPr lang="es-ES" sz="2000" b="0" i="0" strike="noStrike" dirty="0" err="1">
                <a:effectLst/>
                <a:latin typeface="+mj-lt"/>
              </a:rPr>
              <a:t>ɾ</a:t>
            </a:r>
            <a:r>
              <a:rPr lang="es-ES" sz="2000" b="0" i="0" strike="noStrike" dirty="0">
                <a:effectLst/>
                <a:latin typeface="+mj-lt"/>
              </a:rPr>
              <a:t>]</a:t>
            </a:r>
            <a:r>
              <a:rPr lang="ru-RU" sz="2000" b="0" i="0" strike="noStrike" dirty="0">
                <a:effectLst/>
                <a:latin typeface="+mj-lt"/>
              </a:rPr>
              <a:t>имел аллофон </a:t>
            </a:r>
            <a:r>
              <a:rPr lang="en-US" sz="2000" b="0" i="0" strike="noStrike" dirty="0">
                <a:effectLst/>
                <a:latin typeface="+mj-lt"/>
              </a:rPr>
              <a:t>/d/ </a:t>
            </a:r>
            <a:endParaRPr lang="ru-RU" sz="2000" b="0" i="0" strike="noStrike" dirty="0">
              <a:effectLst/>
              <a:latin typeface="+mj-lt"/>
            </a:endParaRPr>
          </a:p>
          <a:p>
            <a:r>
              <a:rPr lang="en-US" sz="2000" b="0" i="0" strike="noStrike" dirty="0">
                <a:effectLst/>
                <a:latin typeface="+mj-lt"/>
              </a:rPr>
              <a:t>[</a:t>
            </a:r>
            <a:r>
              <a:rPr lang="en-US" sz="2000" b="0" i="0" strike="noStrike" dirty="0" err="1">
                <a:effectLst/>
                <a:latin typeface="+mj-lt"/>
              </a:rPr>
              <a:t>ɾ</a:t>
            </a:r>
            <a:r>
              <a:rPr lang="en-US" sz="2000" b="0" i="0" strike="noStrike" dirty="0">
                <a:effectLst/>
                <a:latin typeface="+mj-lt"/>
              </a:rPr>
              <a:t>] </a:t>
            </a:r>
            <a:r>
              <a:rPr lang="ru-RU" sz="2000" dirty="0">
                <a:latin typeface="+mj-lt"/>
              </a:rPr>
              <a:t>в начале слова, </a:t>
            </a:r>
            <a:r>
              <a:rPr lang="en-US" sz="2000" dirty="0">
                <a:latin typeface="+mj-lt"/>
              </a:rPr>
              <a:t>/d/ </a:t>
            </a:r>
            <a:r>
              <a:rPr lang="ru-RU" sz="2000" dirty="0">
                <a:latin typeface="+mj-lt"/>
              </a:rPr>
              <a:t>в интервокальной позиции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Рефлекс [</a:t>
            </a:r>
            <a:r>
              <a:rPr lang="en-US" sz="2000" dirty="0">
                <a:latin typeface="+mj-lt"/>
              </a:rPr>
              <a:t>h</a:t>
            </a:r>
            <a:r>
              <a:rPr lang="ru-RU" sz="2000" dirty="0">
                <a:latin typeface="+mj-lt"/>
              </a:rPr>
              <a:t>] в испанском Доминиканской Республики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[е] = [</a:t>
            </a:r>
            <a:r>
              <a:rPr lang="en-US" sz="2000" dirty="0" err="1"/>
              <a:t>ei</a:t>
            </a:r>
            <a:r>
              <a:rPr lang="ru-RU" sz="2000" dirty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Носовые гласные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Взаимозаменяемость [</a:t>
            </a:r>
            <a:r>
              <a:rPr lang="en-US" sz="2000" dirty="0"/>
              <a:t>u</a:t>
            </a:r>
            <a:r>
              <a:rPr lang="ru-RU" sz="2000" dirty="0"/>
              <a:t>] и [о]</a:t>
            </a:r>
          </a:p>
          <a:p>
            <a:r>
              <a:rPr lang="ru-RU" sz="2000" dirty="0"/>
              <a:t>Пример: </a:t>
            </a:r>
            <a:r>
              <a:rPr lang="en-US" sz="2000" dirty="0" err="1"/>
              <a:t>buhio</a:t>
            </a:r>
            <a:r>
              <a:rPr lang="en-US" sz="2000" dirty="0"/>
              <a:t> – </a:t>
            </a:r>
            <a:r>
              <a:rPr lang="en-US" sz="2000" dirty="0" err="1"/>
              <a:t>bohio</a:t>
            </a:r>
            <a:r>
              <a:rPr lang="en-US" sz="2000" dirty="0"/>
              <a:t> = </a:t>
            </a:r>
            <a:r>
              <a:rPr lang="ru-RU" sz="2000" dirty="0"/>
              <a:t> «дом»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Слоги только открытые, консонантные кластеры невозможны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854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C98B5-A9B7-1266-CDE8-FA6CD0934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Обозначения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C1204C-182A-E0B1-BCC0-FBED96037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NOM – </a:t>
            </a:r>
            <a:r>
              <a:rPr lang="ru-RU" sz="2200" dirty="0"/>
              <a:t>субстантиватор</a:t>
            </a:r>
            <a:r>
              <a:rPr lang="es-ES" sz="2200" dirty="0"/>
              <a:t> </a:t>
            </a:r>
            <a:endParaRPr lang="en-US" sz="2200" dirty="0"/>
          </a:p>
          <a:p>
            <a:r>
              <a:rPr lang="en-US" sz="2200" dirty="0"/>
              <a:t>PL </a:t>
            </a:r>
            <a:r>
              <a:rPr lang="ru-RU" sz="2200" dirty="0"/>
              <a:t>– множественное число</a:t>
            </a:r>
            <a:endParaRPr lang="en-US" sz="2200" dirty="0"/>
          </a:p>
          <a:p>
            <a:r>
              <a:rPr lang="en-US" sz="2200" dirty="0"/>
              <a:t>VERB </a:t>
            </a:r>
            <a:r>
              <a:rPr lang="ru-RU" sz="2200" dirty="0"/>
              <a:t>– </a:t>
            </a:r>
            <a:r>
              <a:rPr lang="ru-RU" sz="2200" dirty="0" err="1"/>
              <a:t>вербализатор</a:t>
            </a:r>
            <a:r>
              <a:rPr lang="ru-RU" sz="2200" dirty="0"/>
              <a:t> (</a:t>
            </a:r>
            <a:r>
              <a:rPr lang="es-ES" sz="2200" dirty="0" err="1"/>
              <a:t>verb</a:t>
            </a:r>
            <a:r>
              <a:rPr lang="es-ES" sz="2200" dirty="0"/>
              <a:t> </a:t>
            </a:r>
            <a:r>
              <a:rPr lang="es-ES" sz="2200" dirty="0" err="1"/>
              <a:t>designator</a:t>
            </a:r>
            <a:r>
              <a:rPr lang="es-ES" sz="2200" dirty="0"/>
              <a:t>)</a:t>
            </a:r>
          </a:p>
          <a:p>
            <a:r>
              <a:rPr lang="es-ES" sz="2200" dirty="0"/>
              <a:t>1PL – 1 </a:t>
            </a:r>
            <a:r>
              <a:rPr lang="ru-RU" sz="2200" dirty="0"/>
              <a:t>лицо, множественное число</a:t>
            </a:r>
          </a:p>
        </p:txBody>
      </p:sp>
    </p:spTree>
    <p:extLst>
      <p:ext uri="{BB962C8B-B14F-4D97-AF65-F5344CB8AC3E}">
        <p14:creationId xmlns:p14="http://schemas.microsoft.com/office/powerpoint/2010/main" val="244156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CE952-5E27-2B0A-2019-C214C932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D9F9E-B4F2-E1AC-4780-54BF45BED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Bartolomé de las Casas, </a:t>
            </a:r>
            <a:r>
              <a:rPr lang="es-ES" b="0" i="1" u="none" strike="noStrike" dirty="0">
                <a:solidFill>
                  <a:srgbClr val="202122"/>
                </a:solidFill>
                <a:effectLst/>
                <a:latin typeface="+mj-lt"/>
              </a:rPr>
              <a:t>Historia de las Indias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, edición de 1986, vol. 1, cap. LXVII., edición de 1875</a:t>
            </a:r>
            <a:endParaRPr lang="ru-RU" b="0" i="0" u="none" strike="noStrike" dirty="0">
              <a:solidFill>
                <a:srgbClr val="202122"/>
              </a:solidFill>
              <a:effectLst/>
              <a:latin typeface="+mj-lt"/>
            </a:endParaRPr>
          </a:p>
          <a:p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Granberry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, </a:t>
            </a:r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Julian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; </a:t>
            </a:r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Vescelius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, Gary (2004). </a:t>
            </a:r>
            <a:r>
              <a:rPr lang="es-ES" b="0" i="1" u="none" strike="noStrike" dirty="0" err="1">
                <a:solidFill>
                  <a:srgbClr val="202122"/>
                </a:solidFill>
                <a:effectLst/>
                <a:latin typeface="+mj-lt"/>
              </a:rPr>
              <a:t>Languagues</a:t>
            </a:r>
            <a:r>
              <a:rPr lang="es-ES" b="0" i="1" u="none" strike="noStrike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ES" b="0" i="1" u="none" strike="noStrike" dirty="0" err="1">
                <a:solidFill>
                  <a:srgbClr val="202122"/>
                </a:solidFill>
                <a:effectLst/>
                <a:latin typeface="+mj-lt"/>
              </a:rPr>
              <a:t>of</a:t>
            </a:r>
            <a:r>
              <a:rPr lang="es-ES" b="0" i="1" u="none" strike="noStrike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ES" b="0" i="1" u="none" strike="noStrike" dirty="0" err="1">
                <a:solidFill>
                  <a:srgbClr val="202122"/>
                </a:solidFill>
                <a:effectLst/>
                <a:latin typeface="+mj-lt"/>
              </a:rPr>
              <a:t>the</a:t>
            </a:r>
            <a:r>
              <a:rPr lang="es-ES" b="0" i="1" u="none" strike="noStrike" dirty="0">
                <a:solidFill>
                  <a:srgbClr val="202122"/>
                </a:solidFill>
                <a:effectLst/>
                <a:latin typeface="+mj-lt"/>
              </a:rPr>
              <a:t> Pre-</a:t>
            </a:r>
            <a:r>
              <a:rPr lang="es-ES" b="0" i="1" u="none" strike="noStrike" dirty="0" err="1">
                <a:solidFill>
                  <a:srgbClr val="202122"/>
                </a:solidFill>
                <a:effectLst/>
                <a:latin typeface="+mj-lt"/>
              </a:rPr>
              <a:t>Columbian</a:t>
            </a:r>
            <a:r>
              <a:rPr lang="es-ES" b="0" i="1" u="none" strike="noStrike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ES" b="0" i="1" u="none" strike="noStrike" dirty="0" err="1">
                <a:solidFill>
                  <a:srgbClr val="202122"/>
                </a:solidFill>
                <a:effectLst/>
                <a:latin typeface="+mj-lt"/>
              </a:rPr>
              <a:t>Antilles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. </a:t>
            </a:r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The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University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of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 Alabama </a:t>
            </a:r>
            <a:r>
              <a:rPr lang="es-ES" b="0" i="0" u="none" strike="noStrike" dirty="0" err="1">
                <a:solidFill>
                  <a:srgbClr val="202122"/>
                </a:solidFill>
                <a:effectLst/>
                <a:latin typeface="+mj-lt"/>
              </a:rPr>
              <a:t>Press</a:t>
            </a:r>
            <a:r>
              <a:rPr lang="es-ES" b="0" i="0" u="none" strike="noStrike" dirty="0">
                <a:solidFill>
                  <a:srgbClr val="202122"/>
                </a:solidFill>
                <a:effectLst/>
                <a:latin typeface="+mj-lt"/>
              </a:rPr>
              <a:t>. p. 92.</a:t>
            </a:r>
            <a:endParaRPr lang="ru-RU" b="0" i="0" u="none" strike="noStrike" dirty="0">
              <a:solidFill>
                <a:srgbClr val="202122"/>
              </a:solidFill>
              <a:effectLst/>
              <a:latin typeface="+mj-lt"/>
            </a:endParaRPr>
          </a:p>
          <a:p>
            <a:r>
              <a:rPr lang="es-ES" dirty="0">
                <a:hlinkClick r:id="rId2"/>
              </a:rPr>
              <a:t>https://es.wikipedia.org/wiki/Idioma_taíno</a:t>
            </a:r>
            <a:endParaRPr lang="ru-RU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s-ES" dirty="0">
                <a:hlinkClick r:id="rId3"/>
              </a:rPr>
              <a:t>https://glottolog.org/resource/languoid/id/tain1254</a:t>
            </a:r>
            <a:endParaRPr lang="es-ES" dirty="0"/>
          </a:p>
          <a:p>
            <a:r>
              <a:rPr lang="es-ES" dirty="0">
                <a:solidFill>
                  <a:srgbClr val="202122"/>
                </a:solidFill>
                <a:latin typeface="+mj-lt"/>
                <a:hlinkClick r:id="rId4"/>
              </a:rPr>
              <a:t>https://wals.info/chapter/23</a:t>
            </a:r>
            <a:endParaRPr lang="es-ES" dirty="0">
              <a:solidFill>
                <a:srgbClr val="202122"/>
              </a:solidFill>
              <a:latin typeface="+mj-lt"/>
            </a:endParaRPr>
          </a:p>
          <a:p>
            <a:endParaRPr lang="ru-RU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47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375</TotalTime>
  <Words>919</Words>
  <Application>Microsoft Macintosh PowerPoint</Application>
  <PresentationFormat>Panorámica</PresentationFormat>
  <Paragraphs>144</Paragraphs>
  <Slides>14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Aptos</vt:lpstr>
      <vt:lpstr>Arial</vt:lpstr>
      <vt:lpstr>Baufra</vt:lpstr>
      <vt:lpstr>Century Gothic</vt:lpstr>
      <vt:lpstr>DeepSeek-CJK-patch</vt:lpstr>
      <vt:lpstr>Garamond</vt:lpstr>
      <vt:lpstr>Helvetica</vt:lpstr>
      <vt:lpstr>Савон</vt:lpstr>
      <vt:lpstr>Таино</vt:lpstr>
      <vt:lpstr>Общая информация</vt:lpstr>
      <vt:lpstr>Генеалогия</vt:lpstr>
      <vt:lpstr>Ареальная информация</vt:lpstr>
      <vt:lpstr>Социолингвистический аспект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Типологическая характеристика</vt:lpstr>
      <vt:lpstr>Фонология</vt:lpstr>
      <vt:lpstr>Обозначения</vt:lpstr>
      <vt:lpstr>Источники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Sofya Galaktionova</dc:creator>
  <cp:lastModifiedBy>Sofya Galaktionova</cp:lastModifiedBy>
  <cp:revision>3</cp:revision>
  <dcterms:created xsi:type="dcterms:W3CDTF">2025-05-04T11:22:07Z</dcterms:created>
  <dcterms:modified xsi:type="dcterms:W3CDTF">2025-05-25T08:05:26Z</dcterms:modified>
</cp:coreProperties>
</file>